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80" r:id="rId4"/>
    <p:sldId id="259" r:id="rId5"/>
    <p:sldId id="257" r:id="rId6"/>
    <p:sldId id="266" r:id="rId7"/>
    <p:sldId id="260" r:id="rId8"/>
    <p:sldId id="281" r:id="rId9"/>
    <p:sldId id="279" r:id="rId10"/>
    <p:sldId id="274" r:id="rId11"/>
    <p:sldId id="282" r:id="rId12"/>
    <p:sldId id="271" r:id="rId13"/>
    <p:sldId id="283" r:id="rId14"/>
    <p:sldId id="284" r:id="rId15"/>
    <p:sldId id="289" r:id="rId16"/>
    <p:sldId id="290" r:id="rId17"/>
    <p:sldId id="275" r:id="rId18"/>
    <p:sldId id="263" r:id="rId19"/>
    <p:sldId id="267" r:id="rId20"/>
    <p:sldId id="285" r:id="rId21"/>
    <p:sldId id="276" r:id="rId22"/>
    <p:sldId id="277" r:id="rId23"/>
    <p:sldId id="278" r:id="rId24"/>
    <p:sldId id="264" r:id="rId25"/>
    <p:sldId id="265" r:id="rId26"/>
    <p:sldId id="269" r:id="rId27"/>
    <p:sldId id="291" r:id="rId28"/>
    <p:sldId id="299" r:id="rId29"/>
    <p:sldId id="292" r:id="rId30"/>
    <p:sldId id="293" r:id="rId31"/>
    <p:sldId id="294" r:id="rId32"/>
    <p:sldId id="295" r:id="rId33"/>
    <p:sldId id="296" r:id="rId34"/>
    <p:sldId id="297" r:id="rId35"/>
    <p:sldId id="300" r:id="rId36"/>
    <p:sldId id="301" r:id="rId37"/>
    <p:sldId id="302" r:id="rId38"/>
    <p:sldId id="303" r:id="rId39"/>
    <p:sldId id="308" r:id="rId40"/>
    <p:sldId id="309" r:id="rId41"/>
    <p:sldId id="306" r:id="rId42"/>
    <p:sldId id="307" r:id="rId43"/>
    <p:sldId id="315" r:id="rId44"/>
    <p:sldId id="317" r:id="rId45"/>
    <p:sldId id="316" r:id="rId46"/>
    <p:sldId id="318" r:id="rId47"/>
    <p:sldId id="32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w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0033-FE7C-44DC-B97E-9745D55FDAE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3233-29F5-4C78-B27C-102363E21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0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931FF1-2744-46AC-B90A-7AFFFACFB148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0000">
              <a:schemeClr val="bg1"/>
            </a:gs>
            <a:gs pos="93000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5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53.e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50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4.e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6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88.png"/><Relationship Id="rId7" Type="http://schemas.openxmlformats.org/officeDocument/2006/relationships/image" Target="../media/image11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image" Target="../media/image12.wmf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ток. Условия, необходимые для его существования.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554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76470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Напряжение</a:t>
            </a:r>
            <a:endParaRPr lang="ru-RU" dirty="0"/>
          </a:p>
        </p:txBody>
      </p:sp>
      <p:graphicFrame>
        <p:nvGraphicFramePr>
          <p:cNvPr id="207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67872"/>
              </p:ext>
            </p:extLst>
          </p:nvPr>
        </p:nvGraphicFramePr>
        <p:xfrm>
          <a:off x="134846" y="692696"/>
          <a:ext cx="8901649" cy="6048672"/>
        </p:xfrm>
        <a:graphic>
          <a:graphicData uri="http://schemas.openxmlformats.org/drawingml/2006/table">
            <a:tbl>
              <a:tblPr/>
              <a:tblGrid>
                <a:gridCol w="3079253"/>
                <a:gridCol w="5822396"/>
              </a:tblGrid>
              <a:tr h="457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Название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Напряжение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35352">
                <a:tc>
                  <a:txBody>
                    <a:bodyPr/>
                    <a:lstStyle/>
                    <a:p>
                      <a:pPr marL="176213" marR="0" lvl="0" indent="-1762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Определение</a:t>
                      </a:r>
                    </a:p>
                  </a:txBody>
                  <a:tcPr marT="45723" marB="45723" anchor="ctr" anchorCtr="1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Физическая величина, показывающая, какую работу совершает электрическое поле при перемещении единичного положительного заряда из одной точки в другую.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8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Связь с другими величинами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Ctr="1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176213" marR="0" lvl="0" indent="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Единицы измерения</a:t>
                      </a:r>
                    </a:p>
                  </a:txBody>
                  <a:tcPr marT="45723" marB="45723" anchor="ctr" anchorCtr="1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[ U] = 1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44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Прибор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Вольтметр, включается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параллельно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участку цепи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57513"/>
              </p:ext>
            </p:extLst>
          </p:nvPr>
        </p:nvGraphicFramePr>
        <p:xfrm>
          <a:off x="3563888" y="3501008"/>
          <a:ext cx="10842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Формула" r:id="rId3" imgW="444240" imgH="419040" progId="Equation.3">
                  <p:embed/>
                </p:oleObj>
              </mc:Choice>
              <mc:Fallback>
                <p:oleObj name="Формула" r:id="rId3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501008"/>
                        <a:ext cx="1084262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" name="Picture 18" descr="11. Электрическое напряжение Решение на пятёрке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3256"/>
            <a:ext cx="180844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Безимени-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637" r="3075" b="20024"/>
          <a:stretch>
            <a:fillRect/>
          </a:stretch>
        </p:blipFill>
        <p:spPr>
          <a:xfrm>
            <a:off x="985838" y="382588"/>
            <a:ext cx="2214562" cy="3046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362325" y="3175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>
                <a:latin typeface="Tahoma" pitchFamily="34" charset="0"/>
                <a:cs typeface="Arial" charset="0"/>
              </a:rPr>
              <a:t>подключают параллельно к тому участку цепи, где необходимо измерить напряжение.</a:t>
            </a:r>
          </a:p>
        </p:txBody>
      </p:sp>
      <p:grpSp>
        <p:nvGrpSpPr>
          <p:cNvPr id="8196" name="Group 72"/>
          <p:cNvGrpSpPr>
            <a:grpSpLocks/>
          </p:cNvGrpSpPr>
          <p:nvPr/>
        </p:nvGrpSpPr>
        <p:grpSpPr bwMode="auto">
          <a:xfrm>
            <a:off x="381000" y="3687763"/>
            <a:ext cx="3168650" cy="2565400"/>
            <a:chOff x="1292" y="1933"/>
            <a:chExt cx="2314" cy="1821"/>
          </a:xfrm>
        </p:grpSpPr>
        <p:sp>
          <p:nvSpPr>
            <p:cNvPr id="8263" name="Line 73"/>
            <p:cNvSpPr>
              <a:spLocks noChangeShapeType="1"/>
            </p:cNvSpPr>
            <p:nvPr/>
          </p:nvSpPr>
          <p:spPr bwMode="auto">
            <a:xfrm>
              <a:off x="1292" y="2160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74"/>
            <p:cNvSpPr>
              <a:spLocks noChangeShapeType="1"/>
            </p:cNvSpPr>
            <p:nvPr/>
          </p:nvSpPr>
          <p:spPr bwMode="auto">
            <a:xfrm>
              <a:off x="1882" y="211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5" name="Line 75"/>
            <p:cNvSpPr>
              <a:spLocks noChangeShapeType="1"/>
            </p:cNvSpPr>
            <p:nvPr/>
          </p:nvSpPr>
          <p:spPr bwMode="auto">
            <a:xfrm>
              <a:off x="1882" y="2069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6" name="Line 76"/>
            <p:cNvSpPr>
              <a:spLocks noChangeShapeType="1"/>
            </p:cNvSpPr>
            <p:nvPr/>
          </p:nvSpPr>
          <p:spPr bwMode="auto">
            <a:xfrm>
              <a:off x="1973" y="1933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7" name="Line 77"/>
            <p:cNvSpPr>
              <a:spLocks noChangeShapeType="1"/>
            </p:cNvSpPr>
            <p:nvPr/>
          </p:nvSpPr>
          <p:spPr bwMode="auto">
            <a:xfrm>
              <a:off x="1973" y="2160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8" name="Line 78"/>
            <p:cNvSpPr>
              <a:spLocks noChangeShapeType="1"/>
            </p:cNvSpPr>
            <p:nvPr/>
          </p:nvSpPr>
          <p:spPr bwMode="auto">
            <a:xfrm flipV="1">
              <a:off x="2608" y="2024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9" name="Line 79"/>
            <p:cNvSpPr>
              <a:spLocks noChangeShapeType="1"/>
            </p:cNvSpPr>
            <p:nvPr/>
          </p:nvSpPr>
          <p:spPr bwMode="auto">
            <a:xfrm>
              <a:off x="1292" y="2160"/>
              <a:ext cx="0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0" name="Line 80"/>
            <p:cNvSpPr>
              <a:spLocks noChangeShapeType="1"/>
            </p:cNvSpPr>
            <p:nvPr/>
          </p:nvSpPr>
          <p:spPr bwMode="auto">
            <a:xfrm>
              <a:off x="1292" y="2931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1" name="Rectangle 81"/>
            <p:cNvSpPr>
              <a:spLocks noChangeArrowheads="1"/>
            </p:cNvSpPr>
            <p:nvPr/>
          </p:nvSpPr>
          <p:spPr bwMode="auto">
            <a:xfrm>
              <a:off x="1791" y="2840"/>
              <a:ext cx="409" cy="1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72" name="Line 82"/>
            <p:cNvSpPr>
              <a:spLocks noChangeShapeType="1"/>
            </p:cNvSpPr>
            <p:nvPr/>
          </p:nvSpPr>
          <p:spPr bwMode="auto">
            <a:xfrm>
              <a:off x="2245" y="288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3" name="Line 83"/>
            <p:cNvSpPr>
              <a:spLocks noChangeShapeType="1"/>
            </p:cNvSpPr>
            <p:nvPr/>
          </p:nvSpPr>
          <p:spPr bwMode="auto">
            <a:xfrm>
              <a:off x="2200" y="2931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4" name="Line 84"/>
            <p:cNvSpPr>
              <a:spLocks noChangeShapeType="1"/>
            </p:cNvSpPr>
            <p:nvPr/>
          </p:nvSpPr>
          <p:spPr bwMode="auto">
            <a:xfrm>
              <a:off x="2789" y="2931"/>
              <a:ext cx="8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5" name="Line 85"/>
            <p:cNvSpPr>
              <a:spLocks noChangeShapeType="1"/>
            </p:cNvSpPr>
            <p:nvPr/>
          </p:nvSpPr>
          <p:spPr bwMode="auto">
            <a:xfrm>
              <a:off x="2835" y="2160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6" name="Line 86"/>
            <p:cNvSpPr>
              <a:spLocks noChangeShapeType="1"/>
            </p:cNvSpPr>
            <p:nvPr/>
          </p:nvSpPr>
          <p:spPr bwMode="auto">
            <a:xfrm>
              <a:off x="3606" y="2160"/>
              <a:ext cx="0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8277" name="AutoShape 87"/>
            <p:cNvCxnSpPr>
              <a:cxnSpLocks noChangeShapeType="1"/>
            </p:cNvCxnSpPr>
            <p:nvPr/>
          </p:nvCxnSpPr>
          <p:spPr bwMode="auto">
            <a:xfrm>
              <a:off x="2879" y="375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78" name="Line 88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9" name="Line 89"/>
            <p:cNvSpPr>
              <a:spLocks noChangeShapeType="1"/>
            </p:cNvSpPr>
            <p:nvPr/>
          </p:nvSpPr>
          <p:spPr bwMode="auto">
            <a:xfrm>
              <a:off x="347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0" name="Line 90"/>
            <p:cNvSpPr>
              <a:spLocks noChangeShapeType="1"/>
            </p:cNvSpPr>
            <p:nvPr/>
          </p:nvSpPr>
          <p:spPr bwMode="auto">
            <a:xfrm>
              <a:off x="2653" y="3430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1" name="Line 91"/>
            <p:cNvSpPr>
              <a:spLocks noChangeShapeType="1"/>
            </p:cNvSpPr>
            <p:nvPr/>
          </p:nvSpPr>
          <p:spPr bwMode="auto">
            <a:xfrm>
              <a:off x="3198" y="3430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2" name="AutoShape 92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83" name="AutoShape 93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84" name="Line 94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5" name="Line 95"/>
            <p:cNvSpPr>
              <a:spLocks noChangeShapeType="1"/>
            </p:cNvSpPr>
            <p:nvPr/>
          </p:nvSpPr>
          <p:spPr bwMode="auto">
            <a:xfrm>
              <a:off x="2653" y="3430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6" name="Line 96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7" name="Line 97"/>
            <p:cNvSpPr>
              <a:spLocks noChangeShapeType="1"/>
            </p:cNvSpPr>
            <p:nvPr/>
          </p:nvSpPr>
          <p:spPr bwMode="auto">
            <a:xfrm>
              <a:off x="2653" y="3430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8" name="Line 98"/>
            <p:cNvSpPr>
              <a:spLocks noChangeShapeType="1"/>
            </p:cNvSpPr>
            <p:nvPr/>
          </p:nvSpPr>
          <p:spPr bwMode="auto">
            <a:xfrm>
              <a:off x="347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AutoShape 99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90" name="Line 100"/>
            <p:cNvSpPr>
              <a:spLocks noChangeShapeType="1"/>
            </p:cNvSpPr>
            <p:nvPr/>
          </p:nvSpPr>
          <p:spPr bwMode="auto">
            <a:xfrm>
              <a:off x="347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1" name="AutoShape 101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92" name="Line 102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3" name="AutoShape 103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94" name="AutoShape 104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95" name="Line 105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" name="AutoShape 106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97" name="Line 107"/>
            <p:cNvSpPr>
              <a:spLocks noChangeShapeType="1"/>
            </p:cNvSpPr>
            <p:nvPr/>
          </p:nvSpPr>
          <p:spPr bwMode="auto">
            <a:xfrm>
              <a:off x="347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" name="AutoShape 108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99" name="Line 109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" name="AutoShape 110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01" name="AutoShape 111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02" name="AutoShape 112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03" name="AutoShape 113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04" name="Line 114"/>
            <p:cNvSpPr>
              <a:spLocks noChangeShapeType="1"/>
            </p:cNvSpPr>
            <p:nvPr/>
          </p:nvSpPr>
          <p:spPr bwMode="auto">
            <a:xfrm>
              <a:off x="347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5" name="AutoShape 115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06" name="AutoShape 116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07" name="Line 117"/>
            <p:cNvSpPr>
              <a:spLocks noChangeShapeType="1"/>
            </p:cNvSpPr>
            <p:nvPr/>
          </p:nvSpPr>
          <p:spPr bwMode="auto">
            <a:xfrm>
              <a:off x="347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8" name="AutoShape 118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09" name="Line 119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0" name="AutoShape 120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11" name="Line 121"/>
            <p:cNvSpPr>
              <a:spLocks noChangeShapeType="1"/>
            </p:cNvSpPr>
            <p:nvPr/>
          </p:nvSpPr>
          <p:spPr bwMode="auto">
            <a:xfrm>
              <a:off x="347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2" name="AutoShape 122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13" name="Line 123"/>
            <p:cNvSpPr>
              <a:spLocks noChangeShapeType="1"/>
            </p:cNvSpPr>
            <p:nvPr/>
          </p:nvSpPr>
          <p:spPr bwMode="auto">
            <a:xfrm>
              <a:off x="2653" y="3430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Line 124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5" name="Line 125"/>
            <p:cNvSpPr>
              <a:spLocks noChangeShapeType="1"/>
            </p:cNvSpPr>
            <p:nvPr/>
          </p:nvSpPr>
          <p:spPr bwMode="auto">
            <a:xfrm>
              <a:off x="2653" y="3430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6" name="AutoShape 126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17" name="Line 127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8"/>
            <p:cNvSpPr>
              <a:spLocks noChangeShapeType="1"/>
            </p:cNvSpPr>
            <p:nvPr/>
          </p:nvSpPr>
          <p:spPr bwMode="auto">
            <a:xfrm>
              <a:off x="2653" y="3430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utoShape 129"/>
            <p:cNvSpPr>
              <a:spLocks noChangeArrowheads="1"/>
            </p:cNvSpPr>
            <p:nvPr/>
          </p:nvSpPr>
          <p:spPr bwMode="auto">
            <a:xfrm>
              <a:off x="2608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20" name="Line 130"/>
            <p:cNvSpPr>
              <a:spLocks noChangeShapeType="1"/>
            </p:cNvSpPr>
            <p:nvPr/>
          </p:nvSpPr>
          <p:spPr bwMode="auto">
            <a:xfrm>
              <a:off x="2653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1" name="Line 131"/>
            <p:cNvSpPr>
              <a:spLocks noChangeShapeType="1"/>
            </p:cNvSpPr>
            <p:nvPr/>
          </p:nvSpPr>
          <p:spPr bwMode="auto">
            <a:xfrm>
              <a:off x="2653" y="3430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2" name="AutoShape 132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23" name="Line 133"/>
            <p:cNvSpPr>
              <a:spLocks noChangeShapeType="1"/>
            </p:cNvSpPr>
            <p:nvPr/>
          </p:nvSpPr>
          <p:spPr bwMode="auto">
            <a:xfrm>
              <a:off x="347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4" name="AutoShape 134"/>
            <p:cNvSpPr>
              <a:spLocks noChangeArrowheads="1"/>
            </p:cNvSpPr>
            <p:nvPr/>
          </p:nvSpPr>
          <p:spPr bwMode="auto">
            <a:xfrm>
              <a:off x="3424" y="2886"/>
              <a:ext cx="91" cy="90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325" name="Line 135"/>
            <p:cNvSpPr>
              <a:spLocks noChangeShapeType="1"/>
            </p:cNvSpPr>
            <p:nvPr/>
          </p:nvSpPr>
          <p:spPr bwMode="auto">
            <a:xfrm>
              <a:off x="3198" y="3430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6" name="Oval 136"/>
            <p:cNvSpPr>
              <a:spLocks noChangeArrowheads="1"/>
            </p:cNvSpPr>
            <p:nvPr/>
          </p:nvSpPr>
          <p:spPr bwMode="auto">
            <a:xfrm>
              <a:off x="2880" y="3294"/>
              <a:ext cx="317" cy="31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endParaRPr lang="ru-RU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327" name="AutoShape 137"/>
            <p:cNvSpPr>
              <a:spLocks noChangeArrowheads="1"/>
            </p:cNvSpPr>
            <p:nvPr/>
          </p:nvSpPr>
          <p:spPr bwMode="auto">
            <a:xfrm>
              <a:off x="2880" y="2750"/>
              <a:ext cx="363" cy="363"/>
            </a:xfrm>
            <a:prstGeom prst="flowChartSummingJunction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8197" name="Group 138"/>
          <p:cNvGrpSpPr>
            <a:grpSpLocks/>
          </p:cNvGrpSpPr>
          <p:nvPr/>
        </p:nvGrpSpPr>
        <p:grpSpPr bwMode="auto">
          <a:xfrm>
            <a:off x="4427538" y="3679825"/>
            <a:ext cx="3240087" cy="2492375"/>
            <a:chOff x="1292" y="1933"/>
            <a:chExt cx="2314" cy="1776"/>
          </a:xfrm>
        </p:grpSpPr>
        <p:sp>
          <p:nvSpPr>
            <p:cNvPr id="8244" name="Line 139"/>
            <p:cNvSpPr>
              <a:spLocks noChangeShapeType="1"/>
            </p:cNvSpPr>
            <p:nvPr/>
          </p:nvSpPr>
          <p:spPr bwMode="auto">
            <a:xfrm>
              <a:off x="1292" y="2160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0"/>
            <p:cNvSpPr>
              <a:spLocks noChangeShapeType="1"/>
            </p:cNvSpPr>
            <p:nvPr/>
          </p:nvSpPr>
          <p:spPr bwMode="auto">
            <a:xfrm>
              <a:off x="1882" y="211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1"/>
            <p:cNvSpPr>
              <a:spLocks noChangeShapeType="1"/>
            </p:cNvSpPr>
            <p:nvPr/>
          </p:nvSpPr>
          <p:spPr bwMode="auto">
            <a:xfrm>
              <a:off x="1882" y="2069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Line 142"/>
            <p:cNvSpPr>
              <a:spLocks noChangeShapeType="1"/>
            </p:cNvSpPr>
            <p:nvPr/>
          </p:nvSpPr>
          <p:spPr bwMode="auto">
            <a:xfrm>
              <a:off x="1973" y="1933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Line 143"/>
            <p:cNvSpPr>
              <a:spLocks noChangeShapeType="1"/>
            </p:cNvSpPr>
            <p:nvPr/>
          </p:nvSpPr>
          <p:spPr bwMode="auto">
            <a:xfrm>
              <a:off x="1973" y="2160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144"/>
            <p:cNvSpPr>
              <a:spLocks noChangeShapeType="1"/>
            </p:cNvSpPr>
            <p:nvPr/>
          </p:nvSpPr>
          <p:spPr bwMode="auto">
            <a:xfrm flipV="1">
              <a:off x="2626" y="2024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Line 145"/>
            <p:cNvSpPr>
              <a:spLocks noChangeShapeType="1"/>
            </p:cNvSpPr>
            <p:nvPr/>
          </p:nvSpPr>
          <p:spPr bwMode="auto">
            <a:xfrm>
              <a:off x="1292" y="2160"/>
              <a:ext cx="0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Line 146"/>
            <p:cNvSpPr>
              <a:spLocks noChangeShapeType="1"/>
            </p:cNvSpPr>
            <p:nvPr/>
          </p:nvSpPr>
          <p:spPr bwMode="auto">
            <a:xfrm>
              <a:off x="1292" y="2931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Rectangle 147"/>
            <p:cNvSpPr>
              <a:spLocks noChangeArrowheads="1"/>
            </p:cNvSpPr>
            <p:nvPr/>
          </p:nvSpPr>
          <p:spPr bwMode="auto">
            <a:xfrm>
              <a:off x="1791" y="2840"/>
              <a:ext cx="409" cy="1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8253" name="Line 148"/>
            <p:cNvSpPr>
              <a:spLocks noChangeShapeType="1"/>
            </p:cNvSpPr>
            <p:nvPr/>
          </p:nvSpPr>
          <p:spPr bwMode="auto">
            <a:xfrm>
              <a:off x="2245" y="288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Line 149"/>
            <p:cNvSpPr>
              <a:spLocks noChangeShapeType="1"/>
            </p:cNvSpPr>
            <p:nvPr/>
          </p:nvSpPr>
          <p:spPr bwMode="auto">
            <a:xfrm>
              <a:off x="2200" y="2931"/>
              <a:ext cx="14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150"/>
            <p:cNvSpPr>
              <a:spLocks noChangeShapeType="1"/>
            </p:cNvSpPr>
            <p:nvPr/>
          </p:nvSpPr>
          <p:spPr bwMode="auto">
            <a:xfrm>
              <a:off x="2835" y="2160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Line 151"/>
            <p:cNvSpPr>
              <a:spLocks noChangeShapeType="1"/>
            </p:cNvSpPr>
            <p:nvPr/>
          </p:nvSpPr>
          <p:spPr bwMode="auto">
            <a:xfrm>
              <a:off x="3606" y="2160"/>
              <a:ext cx="0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8257" name="AutoShape 152"/>
            <p:cNvCxnSpPr>
              <a:cxnSpLocks noChangeShapeType="1"/>
            </p:cNvCxnSpPr>
            <p:nvPr/>
          </p:nvCxnSpPr>
          <p:spPr bwMode="auto">
            <a:xfrm>
              <a:off x="1836" y="3709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58" name="Line 153"/>
            <p:cNvSpPr>
              <a:spLocks noChangeShapeType="1"/>
            </p:cNvSpPr>
            <p:nvPr/>
          </p:nvSpPr>
          <p:spPr bwMode="auto">
            <a:xfrm>
              <a:off x="2472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9" name="Line 154"/>
            <p:cNvSpPr>
              <a:spLocks noChangeShapeType="1"/>
            </p:cNvSpPr>
            <p:nvPr/>
          </p:nvSpPr>
          <p:spPr bwMode="auto">
            <a:xfrm>
              <a:off x="1610" y="3412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0" name="Line 155"/>
            <p:cNvSpPr>
              <a:spLocks noChangeShapeType="1"/>
            </p:cNvSpPr>
            <p:nvPr/>
          </p:nvSpPr>
          <p:spPr bwMode="auto">
            <a:xfrm>
              <a:off x="161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Oval 156"/>
            <p:cNvSpPr>
              <a:spLocks noChangeArrowheads="1"/>
            </p:cNvSpPr>
            <p:nvPr/>
          </p:nvSpPr>
          <p:spPr bwMode="auto">
            <a:xfrm>
              <a:off x="1882" y="3249"/>
              <a:ext cx="317" cy="31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cs typeface="Arial" charset="0"/>
                </a:rPr>
                <a:t>V</a:t>
              </a:r>
              <a:endParaRPr lang="ru-RU" sz="28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8262" name="Oval 157"/>
            <p:cNvSpPr>
              <a:spLocks noChangeArrowheads="1"/>
            </p:cNvSpPr>
            <p:nvPr/>
          </p:nvSpPr>
          <p:spPr bwMode="auto">
            <a:xfrm>
              <a:off x="2925" y="2795"/>
              <a:ext cx="317" cy="31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cs typeface="Arial" charset="0"/>
                </a:rPr>
                <a:t>A</a:t>
              </a:r>
              <a:endParaRPr lang="ru-RU" sz="28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8198" name="Group 161"/>
          <p:cNvGrpSpPr>
            <a:grpSpLocks/>
          </p:cNvGrpSpPr>
          <p:nvPr/>
        </p:nvGrpSpPr>
        <p:grpSpPr bwMode="auto">
          <a:xfrm>
            <a:off x="4427538" y="1162050"/>
            <a:ext cx="3095625" cy="2579688"/>
            <a:chOff x="2789" y="1177"/>
            <a:chExt cx="1950" cy="1625"/>
          </a:xfrm>
        </p:grpSpPr>
        <p:grpSp>
          <p:nvGrpSpPr>
            <p:cNvPr id="8222" name="Group 160"/>
            <p:cNvGrpSpPr>
              <a:grpSpLocks/>
            </p:cNvGrpSpPr>
            <p:nvPr/>
          </p:nvGrpSpPr>
          <p:grpSpPr bwMode="auto">
            <a:xfrm>
              <a:off x="2789" y="1344"/>
              <a:ext cx="1950" cy="1458"/>
              <a:chOff x="2789" y="1298"/>
              <a:chExt cx="1950" cy="1458"/>
            </a:xfrm>
          </p:grpSpPr>
          <p:cxnSp>
            <p:nvCxnSpPr>
              <p:cNvPr id="8224" name="AutoShape 21"/>
              <p:cNvCxnSpPr>
                <a:cxnSpLocks noChangeShapeType="1"/>
              </p:cNvCxnSpPr>
              <p:nvPr/>
            </p:nvCxnSpPr>
            <p:spPr bwMode="auto">
              <a:xfrm>
                <a:off x="3787" y="2756"/>
                <a:ext cx="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225" name="Line 61"/>
              <p:cNvSpPr>
                <a:spLocks noChangeShapeType="1"/>
              </p:cNvSpPr>
              <p:nvPr/>
            </p:nvSpPr>
            <p:spPr bwMode="auto">
              <a:xfrm flipV="1">
                <a:off x="2971" y="1298"/>
                <a:ext cx="0" cy="4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Line 65"/>
              <p:cNvSpPr>
                <a:spLocks noChangeShapeType="1"/>
              </p:cNvSpPr>
              <p:nvPr/>
            </p:nvSpPr>
            <p:spPr bwMode="auto">
              <a:xfrm>
                <a:off x="2971" y="1298"/>
                <a:ext cx="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27" name="Group 158"/>
              <p:cNvGrpSpPr>
                <a:grpSpLocks/>
              </p:cNvGrpSpPr>
              <p:nvPr/>
            </p:nvGrpSpPr>
            <p:grpSpPr bwMode="auto">
              <a:xfrm>
                <a:off x="2789" y="1525"/>
                <a:ext cx="1950" cy="1044"/>
                <a:chOff x="2200" y="935"/>
                <a:chExt cx="2314" cy="1180"/>
              </a:xfrm>
            </p:grpSpPr>
            <p:sp>
              <p:nvSpPr>
                <p:cNvPr id="8229" name="Line 7"/>
                <p:cNvSpPr>
                  <a:spLocks noChangeShapeType="1"/>
                </p:cNvSpPr>
                <p:nvPr/>
              </p:nvSpPr>
              <p:spPr bwMode="auto">
                <a:xfrm>
                  <a:off x="2200" y="1162"/>
                  <a:ext cx="59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0" name="Line 8"/>
                <p:cNvSpPr>
                  <a:spLocks noChangeShapeType="1"/>
                </p:cNvSpPr>
                <p:nvPr/>
              </p:nvSpPr>
              <p:spPr bwMode="auto">
                <a:xfrm>
                  <a:off x="2790" y="1117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1" name="Line 9"/>
                <p:cNvSpPr>
                  <a:spLocks noChangeShapeType="1"/>
                </p:cNvSpPr>
                <p:nvPr/>
              </p:nvSpPr>
              <p:spPr bwMode="auto">
                <a:xfrm>
                  <a:off x="2790" y="1071"/>
                  <a:ext cx="0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2" name="Line 10"/>
                <p:cNvSpPr>
                  <a:spLocks noChangeShapeType="1"/>
                </p:cNvSpPr>
                <p:nvPr/>
              </p:nvSpPr>
              <p:spPr bwMode="auto">
                <a:xfrm>
                  <a:off x="2881" y="935"/>
                  <a:ext cx="0" cy="4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3" name="Line 11"/>
                <p:cNvSpPr>
                  <a:spLocks noChangeShapeType="1"/>
                </p:cNvSpPr>
                <p:nvPr/>
              </p:nvSpPr>
              <p:spPr bwMode="auto">
                <a:xfrm>
                  <a:off x="2881" y="1162"/>
                  <a:ext cx="6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516" y="1026"/>
                  <a:ext cx="181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5" name="Line 13"/>
                <p:cNvSpPr>
                  <a:spLocks noChangeShapeType="1"/>
                </p:cNvSpPr>
                <p:nvPr/>
              </p:nvSpPr>
              <p:spPr bwMode="auto">
                <a:xfrm>
                  <a:off x="2200" y="1162"/>
                  <a:ext cx="0" cy="7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6" name="Line 14"/>
                <p:cNvSpPr>
                  <a:spLocks noChangeShapeType="1"/>
                </p:cNvSpPr>
                <p:nvPr/>
              </p:nvSpPr>
              <p:spPr bwMode="auto">
                <a:xfrm>
                  <a:off x="2200" y="1933"/>
                  <a:ext cx="49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7" name="Rectangle 15"/>
                <p:cNvSpPr>
                  <a:spLocks noChangeArrowheads="1"/>
                </p:cNvSpPr>
                <p:nvPr/>
              </p:nvSpPr>
              <p:spPr bwMode="auto">
                <a:xfrm>
                  <a:off x="2699" y="1842"/>
                  <a:ext cx="409" cy="136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ru-RU"/>
                </a:p>
              </p:txBody>
            </p:sp>
            <p:sp>
              <p:nvSpPr>
                <p:cNvPr id="8238" name="Line 16"/>
                <p:cNvSpPr>
                  <a:spLocks noChangeShapeType="1"/>
                </p:cNvSpPr>
                <p:nvPr/>
              </p:nvSpPr>
              <p:spPr bwMode="auto">
                <a:xfrm>
                  <a:off x="3153" y="188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9" name="Line 17"/>
                <p:cNvSpPr>
                  <a:spLocks noChangeShapeType="1"/>
                </p:cNvSpPr>
                <p:nvPr/>
              </p:nvSpPr>
              <p:spPr bwMode="auto">
                <a:xfrm>
                  <a:off x="3108" y="1933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0" name="Line 18"/>
                <p:cNvSpPr>
                  <a:spLocks noChangeShapeType="1"/>
                </p:cNvSpPr>
                <p:nvPr/>
              </p:nvSpPr>
              <p:spPr bwMode="auto">
                <a:xfrm>
                  <a:off x="3697" y="1933"/>
                  <a:ext cx="81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1" name="Line 19"/>
                <p:cNvSpPr>
                  <a:spLocks noChangeShapeType="1"/>
                </p:cNvSpPr>
                <p:nvPr/>
              </p:nvSpPr>
              <p:spPr bwMode="auto">
                <a:xfrm>
                  <a:off x="3743" y="1162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2" name="Line 20"/>
                <p:cNvSpPr>
                  <a:spLocks noChangeShapeType="1"/>
                </p:cNvSpPr>
                <p:nvPr/>
              </p:nvSpPr>
              <p:spPr bwMode="auto">
                <a:xfrm>
                  <a:off x="4514" y="1162"/>
                  <a:ext cx="0" cy="7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3" name="AutoShape 71"/>
                <p:cNvSpPr>
                  <a:spLocks noChangeArrowheads="1"/>
                </p:cNvSpPr>
                <p:nvPr/>
              </p:nvSpPr>
              <p:spPr bwMode="auto">
                <a:xfrm>
                  <a:off x="3788" y="1752"/>
                  <a:ext cx="363" cy="36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>
                    <a:latin typeface="Tahoma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8228" name="Line 159"/>
              <p:cNvSpPr>
                <a:spLocks noChangeShapeType="1"/>
              </p:cNvSpPr>
              <p:nvPr/>
            </p:nvSpPr>
            <p:spPr bwMode="auto">
              <a:xfrm flipV="1">
                <a:off x="3696" y="1298"/>
                <a:ext cx="0" cy="4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23" name="Oval 70"/>
            <p:cNvSpPr>
              <a:spLocks noChangeArrowheads="1"/>
            </p:cNvSpPr>
            <p:nvPr/>
          </p:nvSpPr>
          <p:spPr bwMode="auto">
            <a:xfrm>
              <a:off x="3198" y="1177"/>
              <a:ext cx="317" cy="31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endParaRPr lang="ru-RU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407" name="Group 119"/>
          <p:cNvGrpSpPr>
            <a:grpSpLocks/>
          </p:cNvGrpSpPr>
          <p:nvPr/>
        </p:nvGrpSpPr>
        <p:grpSpPr bwMode="auto">
          <a:xfrm>
            <a:off x="4648200" y="838200"/>
            <a:ext cx="1762125" cy="690563"/>
            <a:chOff x="1536" y="1062"/>
            <a:chExt cx="1110" cy="435"/>
          </a:xfrm>
        </p:grpSpPr>
        <p:sp>
          <p:nvSpPr>
            <p:cNvPr id="8220" name="Text Box 120"/>
            <p:cNvSpPr txBox="1">
              <a:spLocks noChangeArrowheads="1"/>
            </p:cNvSpPr>
            <p:nvPr/>
          </p:nvSpPr>
          <p:spPr bwMode="auto">
            <a:xfrm>
              <a:off x="1536" y="1062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8221" name="Text Box 121"/>
            <p:cNvSpPr txBox="1">
              <a:spLocks noChangeArrowheads="1"/>
            </p:cNvSpPr>
            <p:nvPr/>
          </p:nvSpPr>
          <p:spPr bwMode="auto">
            <a:xfrm>
              <a:off x="2118" y="117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2413" name="Group 125"/>
          <p:cNvGrpSpPr>
            <a:grpSpLocks/>
          </p:cNvGrpSpPr>
          <p:nvPr/>
        </p:nvGrpSpPr>
        <p:grpSpPr bwMode="auto">
          <a:xfrm>
            <a:off x="4876800" y="4837113"/>
            <a:ext cx="1295400" cy="671512"/>
            <a:chOff x="3744" y="2334"/>
            <a:chExt cx="816" cy="423"/>
          </a:xfrm>
        </p:grpSpPr>
        <p:sp>
          <p:nvSpPr>
            <p:cNvPr id="8218" name="Text Box 126"/>
            <p:cNvSpPr txBox="1">
              <a:spLocks noChangeArrowheads="1"/>
            </p:cNvSpPr>
            <p:nvPr/>
          </p:nvSpPr>
          <p:spPr bwMode="auto">
            <a:xfrm>
              <a:off x="3744" y="2334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8219" name="Text Box 127"/>
            <p:cNvSpPr txBox="1">
              <a:spLocks noChangeArrowheads="1"/>
            </p:cNvSpPr>
            <p:nvPr/>
          </p:nvSpPr>
          <p:spPr bwMode="auto">
            <a:xfrm>
              <a:off x="4260" y="2430"/>
              <a:ext cx="3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201" name="Group 134"/>
          <p:cNvGrpSpPr>
            <a:grpSpLocks/>
          </p:cNvGrpSpPr>
          <p:nvPr/>
        </p:nvGrpSpPr>
        <p:grpSpPr bwMode="auto">
          <a:xfrm>
            <a:off x="4781550" y="1512888"/>
            <a:ext cx="1019175" cy="690562"/>
            <a:chOff x="3012" y="1398"/>
            <a:chExt cx="642" cy="435"/>
          </a:xfrm>
        </p:grpSpPr>
        <p:sp>
          <p:nvSpPr>
            <p:cNvPr id="8216" name="Text Box 132"/>
            <p:cNvSpPr txBox="1">
              <a:spLocks noChangeArrowheads="1"/>
            </p:cNvSpPr>
            <p:nvPr/>
          </p:nvSpPr>
          <p:spPr bwMode="auto">
            <a:xfrm>
              <a:off x="3012" y="1398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8217" name="Text Box 133"/>
            <p:cNvSpPr txBox="1">
              <a:spLocks noChangeArrowheads="1"/>
            </p:cNvSpPr>
            <p:nvPr/>
          </p:nvSpPr>
          <p:spPr bwMode="auto">
            <a:xfrm>
              <a:off x="3354" y="1506"/>
              <a:ext cx="3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202" name="Group 135"/>
          <p:cNvGrpSpPr>
            <a:grpSpLocks/>
          </p:cNvGrpSpPr>
          <p:nvPr/>
        </p:nvGrpSpPr>
        <p:grpSpPr bwMode="auto">
          <a:xfrm>
            <a:off x="4848225" y="3348038"/>
            <a:ext cx="1019175" cy="690562"/>
            <a:chOff x="3012" y="1398"/>
            <a:chExt cx="642" cy="435"/>
          </a:xfrm>
        </p:grpSpPr>
        <p:sp>
          <p:nvSpPr>
            <p:cNvPr id="8214" name="Text Box 136"/>
            <p:cNvSpPr txBox="1">
              <a:spLocks noChangeArrowheads="1"/>
            </p:cNvSpPr>
            <p:nvPr/>
          </p:nvSpPr>
          <p:spPr bwMode="auto">
            <a:xfrm>
              <a:off x="3012" y="1398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8215" name="Text Box 137"/>
            <p:cNvSpPr txBox="1">
              <a:spLocks noChangeArrowheads="1"/>
            </p:cNvSpPr>
            <p:nvPr/>
          </p:nvSpPr>
          <p:spPr bwMode="auto">
            <a:xfrm>
              <a:off x="3354" y="1506"/>
              <a:ext cx="3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8203" name="Group 138"/>
          <p:cNvGrpSpPr>
            <a:grpSpLocks/>
          </p:cNvGrpSpPr>
          <p:nvPr/>
        </p:nvGrpSpPr>
        <p:grpSpPr bwMode="auto">
          <a:xfrm>
            <a:off x="762000" y="3352800"/>
            <a:ext cx="1019175" cy="690563"/>
            <a:chOff x="3012" y="1398"/>
            <a:chExt cx="642" cy="435"/>
          </a:xfrm>
        </p:grpSpPr>
        <p:sp>
          <p:nvSpPr>
            <p:cNvPr id="8212" name="Text Box 139"/>
            <p:cNvSpPr txBox="1">
              <a:spLocks noChangeArrowheads="1"/>
            </p:cNvSpPr>
            <p:nvPr/>
          </p:nvSpPr>
          <p:spPr bwMode="auto">
            <a:xfrm>
              <a:off x="3012" y="1398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8213" name="Text Box 140"/>
            <p:cNvSpPr txBox="1">
              <a:spLocks noChangeArrowheads="1"/>
            </p:cNvSpPr>
            <p:nvPr/>
          </p:nvSpPr>
          <p:spPr bwMode="auto">
            <a:xfrm>
              <a:off x="3354" y="1506"/>
              <a:ext cx="3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2435" name="Group 147"/>
          <p:cNvGrpSpPr>
            <a:grpSpLocks/>
          </p:cNvGrpSpPr>
          <p:nvPr/>
        </p:nvGrpSpPr>
        <p:grpSpPr bwMode="auto">
          <a:xfrm>
            <a:off x="2257425" y="5175250"/>
            <a:ext cx="1485900" cy="690563"/>
            <a:chOff x="1422" y="3648"/>
            <a:chExt cx="936" cy="435"/>
          </a:xfrm>
        </p:grpSpPr>
        <p:sp>
          <p:nvSpPr>
            <p:cNvPr id="8210" name="Text Box 142"/>
            <p:cNvSpPr txBox="1">
              <a:spLocks noChangeArrowheads="1"/>
            </p:cNvSpPr>
            <p:nvPr/>
          </p:nvSpPr>
          <p:spPr bwMode="auto">
            <a:xfrm>
              <a:off x="1422" y="364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8211" name="Text Box 143"/>
            <p:cNvSpPr txBox="1">
              <a:spLocks noChangeArrowheads="1"/>
            </p:cNvSpPr>
            <p:nvPr/>
          </p:nvSpPr>
          <p:spPr bwMode="auto">
            <a:xfrm>
              <a:off x="1830" y="3756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2432" name="Group 144"/>
          <p:cNvGrpSpPr>
            <a:grpSpLocks/>
          </p:cNvGrpSpPr>
          <p:nvPr/>
        </p:nvGrpSpPr>
        <p:grpSpPr bwMode="auto">
          <a:xfrm>
            <a:off x="6296025" y="4227513"/>
            <a:ext cx="1762125" cy="690562"/>
            <a:chOff x="1536" y="1062"/>
            <a:chExt cx="1110" cy="435"/>
          </a:xfrm>
        </p:grpSpPr>
        <p:sp>
          <p:nvSpPr>
            <p:cNvPr id="8208" name="Text Box 145"/>
            <p:cNvSpPr txBox="1">
              <a:spLocks noChangeArrowheads="1"/>
            </p:cNvSpPr>
            <p:nvPr/>
          </p:nvSpPr>
          <p:spPr bwMode="auto">
            <a:xfrm>
              <a:off x="1536" y="1062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8209" name="Text Box 146"/>
            <p:cNvSpPr txBox="1">
              <a:spLocks noChangeArrowheads="1"/>
            </p:cNvSpPr>
            <p:nvPr/>
          </p:nvSpPr>
          <p:spPr bwMode="auto">
            <a:xfrm>
              <a:off x="2118" y="117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12436" name="Text Box 148"/>
          <p:cNvSpPr txBox="1">
            <a:spLocks noChangeArrowheads="1"/>
          </p:cNvSpPr>
          <p:nvPr/>
        </p:nvSpPr>
        <p:spPr bwMode="auto">
          <a:xfrm>
            <a:off x="381000" y="61261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Соблюдай полярность включения приборов!</a:t>
            </a:r>
          </a:p>
        </p:txBody>
      </p:sp>
      <p:sp>
        <p:nvSpPr>
          <p:cNvPr id="12437" name="Text Box 149"/>
          <p:cNvSpPr txBox="1">
            <a:spLocks noChangeArrowheads="1"/>
          </p:cNvSpPr>
          <p:nvPr/>
        </p:nvSpPr>
        <p:spPr bwMode="auto">
          <a:xfrm rot="16200000">
            <a:off x="-1056480" y="1688306"/>
            <a:ext cx="3255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Вольтметр</a:t>
            </a:r>
          </a:p>
        </p:txBody>
      </p:sp>
    </p:spTree>
    <p:extLst>
      <p:ext uri="{BB962C8B-B14F-4D97-AF65-F5344CB8AC3E}">
        <p14:creationId xmlns:p14="http://schemas.microsoft.com/office/powerpoint/2010/main" val="146715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08" y="0"/>
            <a:ext cx="8229600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00" name="Group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330742"/>
                  </p:ext>
                </p:extLst>
              </p:nvPr>
            </p:nvGraphicFramePr>
            <p:xfrm>
              <a:off x="107504" y="836712"/>
              <a:ext cx="9036496" cy="6036467"/>
            </p:xfrm>
            <a:graphic>
              <a:graphicData uri="http://schemas.openxmlformats.org/drawingml/2006/table">
                <a:tbl>
                  <a:tblPr/>
                  <a:tblGrid>
                    <a:gridCol w="3399938"/>
                    <a:gridCol w="5636558"/>
                  </a:tblGrid>
                  <a:tr h="4420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</a:rPr>
                            <a:t>Название</a:t>
                          </a:r>
                          <a:endParaRPr kumimoji="0" lang="ru-RU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Сопротивление</a:t>
                          </a: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1708139">
                    <a:tc>
                      <a:txBody>
                        <a:bodyPr/>
                        <a:lstStyle/>
                        <a:p>
                          <a:pPr marL="176213" marR="0" lvl="0" indent="-176213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/>
                              <a:latin typeface="Arial" charset="0"/>
                            </a:rPr>
                            <a:t>Определение</a:t>
                          </a:r>
                        </a:p>
                      </a:txBody>
                      <a:tcPr marT="45718" marB="45718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</a:rPr>
                            <a:t>Физическая величина, характеризующая противодействие, оказываемое проводником электрическому току.</a:t>
                          </a: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</a:tr>
                  <a:tr h="20965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" charset="0"/>
                            </a:rPr>
                            <a:t>Связь с другими величинами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798" marB="46798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kumimoji="0" lang="en-US" sz="4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•</m:t>
                                  </m:r>
                                  <m:r>
                                    <a:rPr kumimoji="0" lang="en-US" sz="4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kumimoji="0" lang="en-US" sz="4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den>
                              </m:f>
                            </m:oMath>
                          </a14:m>
                          <a:endParaRPr kumimoji="0" lang="ru-RU" sz="4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</a:tr>
                  <a:tr h="922124">
                    <a:tc>
                      <a:txBody>
                        <a:bodyPr/>
                        <a:lstStyle/>
                        <a:p>
                          <a:pPr marL="176213" marR="0" lvl="0" indent="-176213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/>
                              <a:latin typeface="Arial" charset="0"/>
                            </a:rPr>
                            <a:t>Единицы измерения</a:t>
                          </a:r>
                        </a:p>
                      </a:txBody>
                      <a:tcPr marT="45718" marB="45718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 R ] = 1 </a:t>
                          </a:r>
                          <a:r>
                            <a:rPr kumimoji="0" lang="ru-R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Ом</a:t>
                          </a: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</a:tr>
                  <a:tr h="8525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" charset="0"/>
                            </a:rPr>
                            <a:t>Прибор</a:t>
                          </a: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8" marB="45718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</a:rPr>
                            <a:t>Омметр</a:t>
                          </a:r>
                        </a:p>
                      </a:txBody>
                      <a:tcPr marT="45718" marB="45718" anchor="ctr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00" name="Group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330742"/>
                  </p:ext>
                </p:extLst>
              </p:nvPr>
            </p:nvGraphicFramePr>
            <p:xfrm>
              <a:off x="107504" y="836712"/>
              <a:ext cx="9036496" cy="6036467"/>
            </p:xfrm>
            <a:graphic>
              <a:graphicData uri="http://schemas.openxmlformats.org/drawingml/2006/table">
                <a:tbl>
                  <a:tblPr/>
                  <a:tblGrid>
                    <a:gridCol w="3399938"/>
                    <a:gridCol w="5636558"/>
                  </a:tblGrid>
                  <a:tr h="4571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</a:rPr>
                            <a:t>Название</a:t>
                          </a:r>
                          <a:endParaRPr kumimoji="0" lang="ru-RU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Сопротивление</a:t>
                          </a: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1708139">
                    <a:tc>
                      <a:txBody>
                        <a:bodyPr/>
                        <a:lstStyle/>
                        <a:p>
                          <a:pPr marL="176213" marR="0" lvl="0" indent="-176213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/>
                              <a:latin typeface="Arial" charset="0"/>
                            </a:rPr>
                            <a:t>Определение</a:t>
                          </a:r>
                        </a:p>
                      </a:txBody>
                      <a:tcPr marT="45718" marB="45718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</a:rPr>
                            <a:t>Физическая величина, характеризующая противодействие, оказываемое проводником электрическому току.</a:t>
                          </a: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</a:tr>
                  <a:tr h="20965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" charset="0"/>
                            </a:rPr>
                            <a:t>Связь с другими величинами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0000" marR="90000" marT="46798" marB="46798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0498" t="-105523" b="-84884"/>
                          </a:stretch>
                        </a:blipFill>
                      </a:tcPr>
                    </a:tc>
                  </a:tr>
                  <a:tr h="922124">
                    <a:tc>
                      <a:txBody>
                        <a:bodyPr/>
                        <a:lstStyle/>
                        <a:p>
                          <a:pPr marL="176213" marR="0" lvl="0" indent="-176213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/>
                              <a:latin typeface="Arial" charset="0"/>
                            </a:rPr>
                            <a:t>Единицы измерения</a:t>
                          </a:r>
                        </a:p>
                      </a:txBody>
                      <a:tcPr marT="45718" marB="45718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[ R ] = 1 </a:t>
                          </a:r>
                          <a:r>
                            <a:rPr kumimoji="0" lang="ru-R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Ом</a:t>
                          </a:r>
                        </a:p>
                      </a:txBody>
                      <a:tcPr marT="45718" marB="45718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</a:tr>
                  <a:tr h="8525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" charset="0"/>
                            </a:rPr>
                            <a:t>Прибор</a:t>
                          </a:r>
                          <a:endParaRPr kumimoji="0" lang="ru-RU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8" marB="45718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charset="0"/>
                            </a:rPr>
                            <a:t>Омметр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8" marB="45718" anchor="ctr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36096" y="3140968"/>
                <a:ext cx="338437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l</a:t>
                </a:r>
                <a:r>
                  <a:rPr lang="en-US" sz="2400" dirty="0" smtClean="0"/>
                  <a:t> – </a:t>
                </a:r>
                <a:r>
                  <a:rPr lang="ru-RU" sz="2400" dirty="0" smtClean="0"/>
                  <a:t>длина проводника</a:t>
                </a:r>
              </a:p>
              <a:p>
                <a:r>
                  <a:rPr lang="en-US" sz="2400" dirty="0" smtClean="0"/>
                  <a:t>S</a:t>
                </a:r>
                <a:r>
                  <a:rPr lang="ru-RU" sz="2400" dirty="0" smtClean="0"/>
                  <a:t>- площадь попер. сечения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400" dirty="0" smtClean="0"/>
                  <a:t>- </a:t>
                </a:r>
                <a:r>
                  <a:rPr lang="ru-RU" sz="2400" dirty="0" smtClean="0"/>
                  <a:t>удельное сопротивление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140968"/>
                <a:ext cx="3384375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2883"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5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317500"/>
            <a:ext cx="6775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400"/>
              <a:t>Сопротивление</a:t>
            </a: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5597525" y="-26988"/>
          <a:ext cx="278765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" name="Формула" r:id="rId3" imgW="533160" imgH="342720" progId="Equation.3">
                  <p:embed/>
                </p:oleObj>
              </mc:Choice>
              <mc:Fallback>
                <p:oleObj name="Формула" r:id="rId3" imgW="5331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-26988"/>
                        <a:ext cx="278765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250825" y="1700213"/>
          <a:ext cx="306705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" name="Формула" r:id="rId5" imgW="647700" imgH="381000" progId="Equation.3">
                  <p:embed/>
                </p:oleObj>
              </mc:Choice>
              <mc:Fallback>
                <p:oleObj name="Формула" r:id="rId5" imgW="64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3067050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3276600" y="1806575"/>
          <a:ext cx="527050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5" name="Формула" r:id="rId7" imgW="1193800" imgH="368300" progId="Equation.3">
                  <p:embed/>
                </p:oleObj>
              </mc:Choice>
              <mc:Fallback>
                <p:oleObj name="Формула" r:id="rId7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06575"/>
                        <a:ext cx="5270500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5003800" y="4216400"/>
          <a:ext cx="32845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" name="Формула" r:id="rId9" imgW="685800" imgH="203200" progId="Equation.3">
                  <p:embed/>
                </p:oleObj>
              </mc:Choice>
              <mc:Fallback>
                <p:oleObj name="Формула" r:id="rId9" imgW="68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216400"/>
                        <a:ext cx="32845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238125" y="3967163"/>
          <a:ext cx="4710113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7" name="Формула" r:id="rId11" imgW="1066800" imgH="368300" progId="Equation.3">
                  <p:embed/>
                </p:oleObj>
              </mc:Choice>
              <mc:Fallback>
                <p:oleObj name="Формула" r:id="rId11" imgW="1066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3967163"/>
                        <a:ext cx="4710113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1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3" b="16660"/>
          <a:stretch>
            <a:fillRect/>
          </a:stretch>
        </p:blipFill>
        <p:spPr bwMode="auto">
          <a:xfrm>
            <a:off x="1676400" y="4038600"/>
            <a:ext cx="5562600" cy="2438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188913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Реостат</a:t>
            </a:r>
          </a:p>
        </p:txBody>
      </p:sp>
      <p:sp>
        <p:nvSpPr>
          <p:cNvPr id="12292" name="Line 9"/>
          <p:cNvSpPr>
            <a:spLocks noChangeShapeType="1"/>
          </p:cNvSpPr>
          <p:nvPr/>
        </p:nvSpPr>
        <p:spPr bwMode="auto">
          <a:xfrm flipH="1">
            <a:off x="7981950" y="206057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 flipH="1">
            <a:off x="1066800" y="2041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13"/>
          <p:cNvSpPr>
            <a:spLocks noChangeShapeType="1"/>
          </p:cNvSpPr>
          <p:nvPr/>
        </p:nvSpPr>
        <p:spPr bwMode="auto">
          <a:xfrm rot="5400000">
            <a:off x="7486650" y="1536700"/>
            <a:ext cx="1028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H="1">
            <a:off x="838200" y="60198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105400" y="102235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1558" name="Group 54"/>
          <p:cNvGrpSpPr>
            <a:grpSpLocks/>
          </p:cNvGrpSpPr>
          <p:nvPr/>
        </p:nvGrpSpPr>
        <p:grpSpPr bwMode="auto">
          <a:xfrm>
            <a:off x="5076825" y="1022350"/>
            <a:ext cx="2952750" cy="685800"/>
            <a:chOff x="1356" y="432"/>
            <a:chExt cx="1860" cy="432"/>
          </a:xfrm>
        </p:grpSpPr>
        <p:sp>
          <p:nvSpPr>
            <p:cNvPr id="12328" name="Line 8"/>
            <p:cNvSpPr>
              <a:spLocks noChangeShapeType="1"/>
            </p:cNvSpPr>
            <p:nvPr/>
          </p:nvSpPr>
          <p:spPr bwMode="auto">
            <a:xfrm flipH="1">
              <a:off x="1356" y="432"/>
              <a:ext cx="1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Line 15"/>
            <p:cNvSpPr>
              <a:spLocks noChangeShapeType="1"/>
            </p:cNvSpPr>
            <p:nvPr/>
          </p:nvSpPr>
          <p:spPr bwMode="auto">
            <a:xfrm flipV="1">
              <a:off x="1368" y="438"/>
              <a:ext cx="0" cy="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85" name="Group 81"/>
          <p:cNvGrpSpPr>
            <a:grpSpLocks/>
          </p:cNvGrpSpPr>
          <p:nvPr/>
        </p:nvGrpSpPr>
        <p:grpSpPr bwMode="auto">
          <a:xfrm>
            <a:off x="1790700" y="2679700"/>
            <a:ext cx="4619625" cy="476250"/>
            <a:chOff x="1128" y="1476"/>
            <a:chExt cx="2910" cy="300"/>
          </a:xfrm>
        </p:grpSpPr>
        <p:sp>
          <p:nvSpPr>
            <p:cNvPr id="12320" name="Line 20"/>
            <p:cNvSpPr>
              <a:spLocks noChangeShapeType="1"/>
            </p:cNvSpPr>
            <p:nvPr/>
          </p:nvSpPr>
          <p:spPr bwMode="auto">
            <a:xfrm rot="-5400000">
              <a:off x="1320" y="1728"/>
              <a:ext cx="9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Line 20"/>
            <p:cNvSpPr>
              <a:spLocks noChangeShapeType="1"/>
            </p:cNvSpPr>
            <p:nvPr/>
          </p:nvSpPr>
          <p:spPr bwMode="auto">
            <a:xfrm rot="-5400000">
              <a:off x="1794" y="1728"/>
              <a:ext cx="9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Line 20"/>
            <p:cNvSpPr>
              <a:spLocks noChangeShapeType="1"/>
            </p:cNvSpPr>
            <p:nvPr/>
          </p:nvSpPr>
          <p:spPr bwMode="auto">
            <a:xfrm rot="-5400000">
              <a:off x="2256" y="1728"/>
              <a:ext cx="9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Line 20"/>
            <p:cNvSpPr>
              <a:spLocks noChangeShapeType="1"/>
            </p:cNvSpPr>
            <p:nvPr/>
          </p:nvSpPr>
          <p:spPr bwMode="auto">
            <a:xfrm rot="-5400000">
              <a:off x="2712" y="1728"/>
              <a:ext cx="9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Line 20"/>
            <p:cNvSpPr>
              <a:spLocks noChangeShapeType="1"/>
            </p:cNvSpPr>
            <p:nvPr/>
          </p:nvSpPr>
          <p:spPr bwMode="auto">
            <a:xfrm rot="-5400000">
              <a:off x="3168" y="1728"/>
              <a:ext cx="9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25" name="Group 80"/>
            <p:cNvGrpSpPr>
              <a:grpSpLocks/>
            </p:cNvGrpSpPr>
            <p:nvPr/>
          </p:nvGrpSpPr>
          <p:grpSpPr bwMode="auto">
            <a:xfrm>
              <a:off x="1128" y="1476"/>
              <a:ext cx="2910" cy="252"/>
              <a:chOff x="1128" y="1476"/>
              <a:chExt cx="2910" cy="252"/>
            </a:xfrm>
          </p:grpSpPr>
          <p:sp>
            <p:nvSpPr>
              <p:cNvPr id="12326" name="Line 4"/>
              <p:cNvSpPr>
                <a:spLocks noChangeShapeType="1"/>
              </p:cNvSpPr>
              <p:nvPr/>
            </p:nvSpPr>
            <p:spPr bwMode="auto">
              <a:xfrm rot="-5400000">
                <a:off x="2436" y="420"/>
                <a:ext cx="0" cy="261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7" name="Text Box 60"/>
              <p:cNvSpPr txBox="1">
                <a:spLocks noChangeArrowheads="1"/>
              </p:cNvSpPr>
              <p:nvPr/>
            </p:nvSpPr>
            <p:spPr bwMode="auto">
              <a:xfrm>
                <a:off x="3366" y="1476"/>
                <a:ext cx="6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>
                    <a:solidFill>
                      <a:srgbClr val="0000FF"/>
                    </a:solidFill>
                  </a:rPr>
                  <a:t>Ом</a:t>
                </a:r>
              </a:p>
            </p:txBody>
          </p:sp>
        </p:grpSp>
      </p:grpSp>
      <p:grpSp>
        <p:nvGrpSpPr>
          <p:cNvPr id="21578" name="Group 74"/>
          <p:cNvGrpSpPr>
            <a:grpSpLocks/>
          </p:cNvGrpSpPr>
          <p:nvPr/>
        </p:nvGrpSpPr>
        <p:grpSpPr bwMode="auto">
          <a:xfrm>
            <a:off x="4867275" y="1822450"/>
            <a:ext cx="533400" cy="1692275"/>
            <a:chOff x="3066" y="936"/>
            <a:chExt cx="336" cy="1066"/>
          </a:xfrm>
        </p:grpSpPr>
        <p:sp>
          <p:nvSpPr>
            <p:cNvPr id="12318" name="Line 19"/>
            <p:cNvSpPr>
              <a:spLocks noChangeShapeType="1"/>
            </p:cNvSpPr>
            <p:nvPr/>
          </p:nvSpPr>
          <p:spPr bwMode="auto">
            <a:xfrm rot="-5400000">
              <a:off x="2850" y="1296"/>
              <a:ext cx="7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Text Box 65"/>
            <p:cNvSpPr txBox="1">
              <a:spLocks noChangeArrowheads="1"/>
            </p:cNvSpPr>
            <p:nvPr/>
          </p:nvSpPr>
          <p:spPr bwMode="auto">
            <a:xfrm>
              <a:off x="3066" y="17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>
                  <a:solidFill>
                    <a:srgbClr val="0000FF"/>
                  </a:solidFill>
                </a:rPr>
                <a:t>40</a:t>
              </a:r>
            </a:p>
          </p:txBody>
        </p:sp>
      </p:grpSp>
      <p:grpSp>
        <p:nvGrpSpPr>
          <p:cNvPr id="21579" name="Group 75"/>
          <p:cNvGrpSpPr>
            <a:grpSpLocks/>
          </p:cNvGrpSpPr>
          <p:nvPr/>
        </p:nvGrpSpPr>
        <p:grpSpPr bwMode="auto">
          <a:xfrm>
            <a:off x="4124325" y="1812925"/>
            <a:ext cx="533400" cy="1701800"/>
            <a:chOff x="2592" y="930"/>
            <a:chExt cx="336" cy="1072"/>
          </a:xfrm>
        </p:grpSpPr>
        <p:sp>
          <p:nvSpPr>
            <p:cNvPr id="12316" name="Line 19"/>
            <p:cNvSpPr>
              <a:spLocks noChangeShapeType="1"/>
            </p:cNvSpPr>
            <p:nvPr/>
          </p:nvSpPr>
          <p:spPr bwMode="auto">
            <a:xfrm rot="-5400000">
              <a:off x="2394" y="1290"/>
              <a:ext cx="7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Text Box 66"/>
            <p:cNvSpPr txBox="1">
              <a:spLocks noChangeArrowheads="1"/>
            </p:cNvSpPr>
            <p:nvPr/>
          </p:nvSpPr>
          <p:spPr bwMode="auto">
            <a:xfrm>
              <a:off x="2592" y="17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>
                  <a:solidFill>
                    <a:srgbClr val="0000FF"/>
                  </a:solidFill>
                </a:rPr>
                <a:t>30</a:t>
              </a:r>
            </a:p>
          </p:txBody>
        </p:sp>
      </p:grpSp>
      <p:grpSp>
        <p:nvGrpSpPr>
          <p:cNvPr id="21580" name="Group 76"/>
          <p:cNvGrpSpPr>
            <a:grpSpLocks/>
          </p:cNvGrpSpPr>
          <p:nvPr/>
        </p:nvGrpSpPr>
        <p:grpSpPr bwMode="auto">
          <a:xfrm>
            <a:off x="3409950" y="1803400"/>
            <a:ext cx="533400" cy="1720850"/>
            <a:chOff x="2148" y="924"/>
            <a:chExt cx="336" cy="1084"/>
          </a:xfrm>
        </p:grpSpPr>
        <p:sp>
          <p:nvSpPr>
            <p:cNvPr id="12314" name="Line 19"/>
            <p:cNvSpPr>
              <a:spLocks noChangeShapeType="1"/>
            </p:cNvSpPr>
            <p:nvPr/>
          </p:nvSpPr>
          <p:spPr bwMode="auto">
            <a:xfrm rot="-5400000">
              <a:off x="1944" y="1284"/>
              <a:ext cx="7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Text Box 67"/>
            <p:cNvSpPr txBox="1">
              <a:spLocks noChangeArrowheads="1"/>
            </p:cNvSpPr>
            <p:nvPr/>
          </p:nvSpPr>
          <p:spPr bwMode="auto">
            <a:xfrm>
              <a:off x="2148" y="175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>
                  <a:solidFill>
                    <a:srgbClr val="0000FF"/>
                  </a:solidFill>
                </a:rPr>
                <a:t>20</a:t>
              </a:r>
            </a:p>
          </p:txBody>
        </p:sp>
      </p:grpSp>
      <p:grpSp>
        <p:nvGrpSpPr>
          <p:cNvPr id="21581" name="Group 77"/>
          <p:cNvGrpSpPr>
            <a:grpSpLocks/>
          </p:cNvGrpSpPr>
          <p:nvPr/>
        </p:nvGrpSpPr>
        <p:grpSpPr bwMode="auto">
          <a:xfrm>
            <a:off x="2667000" y="1812925"/>
            <a:ext cx="533400" cy="1701800"/>
            <a:chOff x="1680" y="930"/>
            <a:chExt cx="336" cy="1072"/>
          </a:xfrm>
        </p:grpSpPr>
        <p:sp>
          <p:nvSpPr>
            <p:cNvPr id="12312" name="Line 19"/>
            <p:cNvSpPr>
              <a:spLocks noChangeShapeType="1"/>
            </p:cNvSpPr>
            <p:nvPr/>
          </p:nvSpPr>
          <p:spPr bwMode="auto">
            <a:xfrm rot="-5400000">
              <a:off x="1482" y="1290"/>
              <a:ext cx="7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Text Box 68"/>
            <p:cNvSpPr txBox="1">
              <a:spLocks noChangeArrowheads="1"/>
            </p:cNvSpPr>
            <p:nvPr/>
          </p:nvSpPr>
          <p:spPr bwMode="auto">
            <a:xfrm>
              <a:off x="1680" y="17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>
                  <a:solidFill>
                    <a:srgbClr val="0000FF"/>
                  </a:solidFill>
                </a:rPr>
                <a:t>10</a:t>
              </a:r>
            </a:p>
          </p:txBody>
        </p:sp>
      </p:grpSp>
      <p:grpSp>
        <p:nvGrpSpPr>
          <p:cNvPr id="21582" name="Group 78"/>
          <p:cNvGrpSpPr>
            <a:grpSpLocks/>
          </p:cNvGrpSpPr>
          <p:nvPr/>
        </p:nvGrpSpPr>
        <p:grpSpPr bwMode="auto">
          <a:xfrm>
            <a:off x="2009775" y="1784350"/>
            <a:ext cx="533400" cy="1730375"/>
            <a:chOff x="1266" y="912"/>
            <a:chExt cx="336" cy="1090"/>
          </a:xfrm>
        </p:grpSpPr>
        <p:sp>
          <p:nvSpPr>
            <p:cNvPr id="12310" name="Line 19"/>
            <p:cNvSpPr>
              <a:spLocks noChangeShapeType="1"/>
            </p:cNvSpPr>
            <p:nvPr/>
          </p:nvSpPr>
          <p:spPr bwMode="auto">
            <a:xfrm rot="-5400000">
              <a:off x="1008" y="1272"/>
              <a:ext cx="7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Text Box 69"/>
            <p:cNvSpPr txBox="1">
              <a:spLocks noChangeArrowheads="1"/>
            </p:cNvSpPr>
            <p:nvPr/>
          </p:nvSpPr>
          <p:spPr bwMode="auto">
            <a:xfrm>
              <a:off x="1266" y="17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>
                  <a:solidFill>
                    <a:srgbClr val="0000FF"/>
                  </a:solidFill>
                </a:rPr>
                <a:t>0</a:t>
              </a:r>
            </a:p>
          </p:txBody>
        </p:sp>
      </p:grpSp>
      <p:grpSp>
        <p:nvGrpSpPr>
          <p:cNvPr id="21583" name="Group 79"/>
          <p:cNvGrpSpPr>
            <a:grpSpLocks/>
          </p:cNvGrpSpPr>
          <p:nvPr/>
        </p:nvGrpSpPr>
        <p:grpSpPr bwMode="auto">
          <a:xfrm>
            <a:off x="5229225" y="4495800"/>
            <a:ext cx="3609975" cy="1600200"/>
            <a:chOff x="3294" y="2832"/>
            <a:chExt cx="2274" cy="1008"/>
          </a:xfrm>
        </p:grpSpPr>
        <p:sp>
          <p:nvSpPr>
            <p:cNvPr id="12306" name="Line 70"/>
            <p:cNvSpPr>
              <a:spLocks noChangeShapeType="1"/>
            </p:cNvSpPr>
            <p:nvPr/>
          </p:nvSpPr>
          <p:spPr bwMode="auto">
            <a:xfrm>
              <a:off x="4992" y="3840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Line 71"/>
            <p:cNvSpPr>
              <a:spLocks noChangeShapeType="1"/>
            </p:cNvSpPr>
            <p:nvPr/>
          </p:nvSpPr>
          <p:spPr bwMode="auto">
            <a:xfrm rot="-5400000">
              <a:off x="4506" y="3336"/>
              <a:ext cx="10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72"/>
            <p:cNvSpPr>
              <a:spLocks noChangeShapeType="1"/>
            </p:cNvSpPr>
            <p:nvPr/>
          </p:nvSpPr>
          <p:spPr bwMode="auto">
            <a:xfrm>
              <a:off x="3294" y="2832"/>
              <a:ext cx="173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Line 73"/>
            <p:cNvSpPr>
              <a:spLocks noChangeShapeType="1"/>
            </p:cNvSpPr>
            <p:nvPr/>
          </p:nvSpPr>
          <p:spPr bwMode="auto">
            <a:xfrm rot="-5400000">
              <a:off x="3096" y="3048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5" name="Rectangle 6"/>
          <p:cNvSpPr>
            <a:spLocks noChangeArrowheads="1"/>
          </p:cNvSpPr>
          <p:nvPr/>
        </p:nvSpPr>
        <p:spPr bwMode="auto">
          <a:xfrm>
            <a:off x="2181225" y="1698625"/>
            <a:ext cx="2914650" cy="6715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R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=40 Ом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30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-0.07969 2.77556E-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2.77556E-17 L -0.1599 2.77556E-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9 2.77556E-17 L -0.24028 2.77556E-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28 2.77556E-17 L -0.31546 2.77556E-1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4" descr="Ампер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1030287"/>
            <a:ext cx="2564606" cy="57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15" descr="Ампер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71419"/>
            <a:ext cx="2347664" cy="56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973138" y="-100013"/>
            <a:ext cx="9577388" cy="1143001"/>
          </a:xfrm>
        </p:spPr>
        <p:txBody>
          <a:bodyPr anchor="b"/>
          <a:lstStyle/>
          <a:p>
            <a:pPr eaLnBrk="1" hangingPunct="1"/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мпер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ндре-</a:t>
            </a: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5" name="Rectangle 17"/>
          <p:cNvSpPr>
            <a:spLocks noChangeArrowheads="1"/>
          </p:cNvSpPr>
          <p:nvPr/>
        </p:nvSpPr>
        <p:spPr bwMode="auto">
          <a:xfrm>
            <a:off x="5349875" y="3213100"/>
            <a:ext cx="14287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61446" name="Rectangle 18"/>
          <p:cNvSpPr>
            <a:spLocks noChangeArrowheads="1"/>
          </p:cNvSpPr>
          <p:nvPr/>
        </p:nvSpPr>
        <p:spPr bwMode="auto">
          <a:xfrm>
            <a:off x="6329363" y="3105150"/>
            <a:ext cx="14287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61447" name="Rectangle 19"/>
          <p:cNvSpPr>
            <a:spLocks noChangeArrowheads="1"/>
          </p:cNvSpPr>
          <p:nvPr/>
        </p:nvSpPr>
        <p:spPr bwMode="auto">
          <a:xfrm>
            <a:off x="7740650" y="3429000"/>
            <a:ext cx="14287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61448" name="Rectangle 20"/>
          <p:cNvSpPr>
            <a:spLocks noChangeArrowheads="1"/>
          </p:cNvSpPr>
          <p:nvPr/>
        </p:nvSpPr>
        <p:spPr bwMode="auto">
          <a:xfrm>
            <a:off x="8172450" y="3429000"/>
            <a:ext cx="14287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61449" name="Line 16"/>
          <p:cNvSpPr>
            <a:spLocks noChangeShapeType="1"/>
          </p:cNvSpPr>
          <p:nvPr/>
        </p:nvSpPr>
        <p:spPr bwMode="auto">
          <a:xfrm>
            <a:off x="4067944" y="2528888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0" name="Line 21"/>
          <p:cNvSpPr>
            <a:spLocks noChangeShapeType="1"/>
          </p:cNvSpPr>
          <p:nvPr/>
        </p:nvSpPr>
        <p:spPr bwMode="auto">
          <a:xfrm flipV="1">
            <a:off x="5532438" y="2528886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1" name="Line 22"/>
          <p:cNvSpPr>
            <a:spLocks noChangeShapeType="1"/>
          </p:cNvSpPr>
          <p:nvPr/>
        </p:nvSpPr>
        <p:spPr bwMode="auto">
          <a:xfrm flipV="1">
            <a:off x="6804248" y="2528888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2" name="Line 23"/>
          <p:cNvSpPr>
            <a:spLocks noChangeShapeType="1"/>
          </p:cNvSpPr>
          <p:nvPr/>
        </p:nvSpPr>
        <p:spPr bwMode="auto">
          <a:xfrm flipV="1">
            <a:off x="7870104" y="2528885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1453" name="Group 26"/>
          <p:cNvGrpSpPr>
            <a:grpSpLocks/>
          </p:cNvGrpSpPr>
          <p:nvPr/>
        </p:nvGrpSpPr>
        <p:grpSpPr bwMode="auto">
          <a:xfrm>
            <a:off x="5921375" y="5588000"/>
            <a:ext cx="144463" cy="161925"/>
            <a:chOff x="3730" y="3520"/>
            <a:chExt cx="91" cy="102"/>
          </a:xfrm>
        </p:grpSpPr>
        <p:sp>
          <p:nvSpPr>
            <p:cNvPr id="61461" name="Line 24"/>
            <p:cNvSpPr>
              <a:spLocks noChangeShapeType="1"/>
            </p:cNvSpPr>
            <p:nvPr/>
          </p:nvSpPr>
          <p:spPr bwMode="auto">
            <a:xfrm>
              <a:off x="3730" y="3548"/>
              <a:ext cx="91" cy="3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2" name="Line 25"/>
            <p:cNvSpPr>
              <a:spLocks noChangeShapeType="1"/>
            </p:cNvSpPr>
            <p:nvPr/>
          </p:nvSpPr>
          <p:spPr bwMode="auto">
            <a:xfrm rot="5400000" flipH="1">
              <a:off x="3727" y="3571"/>
              <a:ext cx="10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454" name="Group 27"/>
          <p:cNvGrpSpPr>
            <a:grpSpLocks/>
          </p:cNvGrpSpPr>
          <p:nvPr/>
        </p:nvGrpSpPr>
        <p:grpSpPr bwMode="auto">
          <a:xfrm>
            <a:off x="8091488" y="5603875"/>
            <a:ext cx="144462" cy="161925"/>
            <a:chOff x="3730" y="3520"/>
            <a:chExt cx="91" cy="102"/>
          </a:xfrm>
        </p:grpSpPr>
        <p:sp>
          <p:nvSpPr>
            <p:cNvPr id="61459" name="Line 28"/>
            <p:cNvSpPr>
              <a:spLocks noChangeShapeType="1"/>
            </p:cNvSpPr>
            <p:nvPr/>
          </p:nvSpPr>
          <p:spPr bwMode="auto">
            <a:xfrm>
              <a:off x="3730" y="3548"/>
              <a:ext cx="91" cy="3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60" name="Line 29"/>
            <p:cNvSpPr>
              <a:spLocks noChangeShapeType="1"/>
            </p:cNvSpPr>
            <p:nvPr/>
          </p:nvSpPr>
          <p:spPr bwMode="auto">
            <a:xfrm rot="5400000" flipH="1">
              <a:off x="3727" y="3571"/>
              <a:ext cx="10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55" name="Line 31"/>
          <p:cNvSpPr>
            <a:spLocks noChangeShapeType="1"/>
          </p:cNvSpPr>
          <p:nvPr/>
        </p:nvSpPr>
        <p:spPr bwMode="auto">
          <a:xfrm>
            <a:off x="5532438" y="5464175"/>
            <a:ext cx="144462" cy="492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6" name="Line 33"/>
          <p:cNvSpPr>
            <a:spLocks noChangeShapeType="1"/>
          </p:cNvSpPr>
          <p:nvPr/>
        </p:nvSpPr>
        <p:spPr bwMode="auto">
          <a:xfrm>
            <a:off x="7740650" y="5516563"/>
            <a:ext cx="144463" cy="492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7" name="Rectangle 34"/>
          <p:cNvSpPr>
            <a:spLocks noChangeArrowheads="1"/>
          </p:cNvSpPr>
          <p:nvPr/>
        </p:nvSpPr>
        <p:spPr bwMode="auto">
          <a:xfrm>
            <a:off x="251520" y="5301208"/>
            <a:ext cx="2592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4800" b="1" dirty="0">
                <a:latin typeface="Comic Sans MS" pitchFamily="66" charset="0"/>
              </a:rPr>
              <a:t>1820</a:t>
            </a:r>
          </a:p>
        </p:txBody>
      </p:sp>
      <p:pic>
        <p:nvPicPr>
          <p:cNvPr id="6145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"/>
          <a:stretch>
            <a:fillRect/>
          </a:stretch>
        </p:blipFill>
        <p:spPr bwMode="auto">
          <a:xfrm>
            <a:off x="20394" y="1016793"/>
            <a:ext cx="3673475" cy="417671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70" name="Group 38"/>
          <p:cNvGrpSpPr>
            <a:grpSpLocks/>
          </p:cNvGrpSpPr>
          <p:nvPr/>
        </p:nvGrpSpPr>
        <p:grpSpPr bwMode="auto">
          <a:xfrm>
            <a:off x="639763" y="47625"/>
            <a:ext cx="1993900" cy="6559550"/>
            <a:chOff x="403" y="30"/>
            <a:chExt cx="1256" cy="4132"/>
          </a:xfrm>
        </p:grpSpPr>
        <p:grpSp>
          <p:nvGrpSpPr>
            <p:cNvPr id="62495" name="Group 36"/>
            <p:cNvGrpSpPr>
              <a:grpSpLocks/>
            </p:cNvGrpSpPr>
            <p:nvPr/>
          </p:nvGrpSpPr>
          <p:grpSpPr bwMode="auto">
            <a:xfrm>
              <a:off x="403" y="30"/>
              <a:ext cx="113" cy="4117"/>
              <a:chOff x="403" y="30"/>
              <a:chExt cx="113" cy="4117"/>
            </a:xfrm>
          </p:grpSpPr>
          <p:sp>
            <p:nvSpPr>
              <p:cNvPr id="62499" name="Line 16"/>
              <p:cNvSpPr>
                <a:spLocks noChangeShapeType="1"/>
              </p:cNvSpPr>
              <p:nvPr/>
            </p:nvSpPr>
            <p:spPr bwMode="auto">
              <a:xfrm flipV="1">
                <a:off x="458" y="30"/>
                <a:ext cx="0" cy="4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>
                <a:off x="403" y="702"/>
                <a:ext cx="113" cy="2966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2496" name="Group 37"/>
            <p:cNvGrpSpPr>
              <a:grpSpLocks/>
            </p:cNvGrpSpPr>
            <p:nvPr/>
          </p:nvGrpSpPr>
          <p:grpSpPr bwMode="auto">
            <a:xfrm>
              <a:off x="1546" y="30"/>
              <a:ext cx="113" cy="4132"/>
              <a:chOff x="1546" y="30"/>
              <a:chExt cx="113" cy="4132"/>
            </a:xfrm>
          </p:grpSpPr>
          <p:sp>
            <p:nvSpPr>
              <p:cNvPr id="62497" name="Line 15"/>
              <p:cNvSpPr>
                <a:spLocks noChangeShapeType="1"/>
              </p:cNvSpPr>
              <p:nvPr/>
            </p:nvSpPr>
            <p:spPr bwMode="auto">
              <a:xfrm flipV="1">
                <a:off x="1601" y="30"/>
                <a:ext cx="0" cy="4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1546" y="718"/>
                <a:ext cx="113" cy="2966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30438" y="-242888"/>
            <a:ext cx="6913562" cy="1125538"/>
          </a:xfrm>
        </p:spPr>
        <p:txBody>
          <a:bodyPr anchor="b"/>
          <a:lstStyle/>
          <a:p>
            <a:pPr eaLnBrk="1" hangingPunct="1"/>
            <a:r>
              <a:rPr lang="ru-RU" sz="4800" smtClean="0">
                <a:solidFill>
                  <a:srgbClr val="FF3300"/>
                </a:solidFill>
                <a:latin typeface="Comic Sans MS" pitchFamily="66" charset="0"/>
              </a:rPr>
              <a:t>Э</a:t>
            </a:r>
            <a:r>
              <a:rPr lang="ru-RU" sz="4800" smtClean="0">
                <a:latin typeface="Comic Sans MS" pitchFamily="66" charset="0"/>
              </a:rPr>
              <a:t>талон </a:t>
            </a:r>
            <a:r>
              <a:rPr lang="ru-RU" sz="480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ru-RU" sz="4800" smtClean="0">
                <a:latin typeface="Comic Sans MS" pitchFamily="66" charset="0"/>
              </a:rPr>
              <a:t> Ампер</a:t>
            </a:r>
          </a:p>
        </p:txBody>
      </p:sp>
      <p:grpSp>
        <p:nvGrpSpPr>
          <p:cNvPr id="69673" name="Group 41"/>
          <p:cNvGrpSpPr>
            <a:grpSpLocks/>
          </p:cNvGrpSpPr>
          <p:nvPr/>
        </p:nvGrpSpPr>
        <p:grpSpPr bwMode="auto">
          <a:xfrm>
            <a:off x="684213" y="2738438"/>
            <a:ext cx="2851150" cy="1727200"/>
            <a:chOff x="431" y="1725"/>
            <a:chExt cx="1796" cy="1088"/>
          </a:xfrm>
        </p:grpSpPr>
        <p:sp>
          <p:nvSpPr>
            <p:cNvPr id="62493" name="Line 4"/>
            <p:cNvSpPr>
              <a:spLocks noChangeShapeType="1"/>
            </p:cNvSpPr>
            <p:nvPr/>
          </p:nvSpPr>
          <p:spPr bwMode="auto">
            <a:xfrm>
              <a:off x="431" y="1725"/>
              <a:ext cx="176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94" name="Line 5"/>
            <p:cNvSpPr>
              <a:spLocks noChangeShapeType="1"/>
            </p:cNvSpPr>
            <p:nvPr/>
          </p:nvSpPr>
          <p:spPr bwMode="auto">
            <a:xfrm>
              <a:off x="431" y="2813"/>
              <a:ext cx="179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74" name="Group 42"/>
          <p:cNvGrpSpPr>
            <a:grpSpLocks/>
          </p:cNvGrpSpPr>
          <p:nvPr/>
        </p:nvGrpSpPr>
        <p:grpSpPr bwMode="auto">
          <a:xfrm>
            <a:off x="2759075" y="2608263"/>
            <a:ext cx="579438" cy="1857375"/>
            <a:chOff x="1738" y="1643"/>
            <a:chExt cx="365" cy="1170"/>
          </a:xfrm>
        </p:grpSpPr>
        <p:sp>
          <p:nvSpPr>
            <p:cNvPr id="62491" name="Text Box 7"/>
            <p:cNvSpPr txBox="1">
              <a:spLocks noChangeArrowheads="1"/>
            </p:cNvSpPr>
            <p:nvPr/>
          </p:nvSpPr>
          <p:spPr bwMode="auto">
            <a:xfrm rot="-5400000">
              <a:off x="1363" y="2018"/>
              <a:ext cx="1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ru-RU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ℓ=</a:t>
              </a:r>
              <a:r>
                <a:rPr lang="ru-RU" sz="3200" b="1">
                  <a:solidFill>
                    <a:srgbClr val="0000FF"/>
                  </a:solidFill>
                  <a:latin typeface="Comic Sans MS" pitchFamily="66" charset="0"/>
                </a:rPr>
                <a:t>1 м</a:t>
              </a:r>
            </a:p>
          </p:txBody>
        </p:sp>
        <p:sp>
          <p:nvSpPr>
            <p:cNvPr id="62492" name="Line 6"/>
            <p:cNvSpPr>
              <a:spLocks noChangeShapeType="1"/>
            </p:cNvSpPr>
            <p:nvPr/>
          </p:nvSpPr>
          <p:spPr bwMode="auto">
            <a:xfrm>
              <a:off x="2064" y="1725"/>
              <a:ext cx="0" cy="10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097338" y="2997200"/>
            <a:ext cx="3457575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dirty="0">
                <a:solidFill>
                  <a:srgbClr val="C00000"/>
                </a:solidFill>
                <a:latin typeface="Comic Sans MS" pitchFamily="66" charset="0"/>
              </a:rPr>
              <a:t>F=</a:t>
            </a:r>
            <a:r>
              <a:rPr lang="ru-RU" sz="5400" dirty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en-US" sz="5400" dirty="0">
                <a:solidFill>
                  <a:srgbClr val="C00000"/>
                </a:solidFill>
                <a:latin typeface="Comic Sans MS" pitchFamily="66" charset="0"/>
              </a:rPr>
              <a:t>·</a:t>
            </a:r>
            <a:r>
              <a:rPr lang="ru-RU" sz="5400" dirty="0">
                <a:solidFill>
                  <a:srgbClr val="C00000"/>
                </a:solidFill>
                <a:latin typeface="Comic Sans MS" pitchFamily="66" charset="0"/>
              </a:rPr>
              <a:t>10</a:t>
            </a:r>
            <a:r>
              <a:rPr lang="ru-RU" sz="5400" baseline="30000" dirty="0">
                <a:solidFill>
                  <a:srgbClr val="C00000"/>
                </a:solidFill>
                <a:latin typeface="Comic Sans MS" pitchFamily="66" charset="0"/>
              </a:rPr>
              <a:t>-7</a:t>
            </a:r>
            <a:r>
              <a:rPr lang="ru-RU" sz="5400" dirty="0">
                <a:solidFill>
                  <a:srgbClr val="C00000"/>
                </a:solidFill>
                <a:latin typeface="Comic Sans MS" pitchFamily="66" charset="0"/>
              </a:rPr>
              <a:t>Н</a:t>
            </a:r>
            <a:endParaRPr lang="en-US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727075" y="5848350"/>
            <a:ext cx="1814513" cy="647700"/>
            <a:chOff x="458" y="3684"/>
            <a:chExt cx="1143" cy="408"/>
          </a:xfrm>
        </p:grpSpPr>
        <p:sp>
          <p:nvSpPr>
            <p:cNvPr id="62489" name="Text Box 8"/>
            <p:cNvSpPr txBox="1">
              <a:spLocks noChangeArrowheads="1"/>
            </p:cNvSpPr>
            <p:nvPr/>
          </p:nvSpPr>
          <p:spPr bwMode="auto">
            <a:xfrm>
              <a:off x="594" y="3684"/>
              <a:ext cx="9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Comic Sans MS" pitchFamily="66" charset="0"/>
                </a:rPr>
                <a:t>R=1 </a:t>
              </a:r>
              <a:r>
                <a:rPr lang="ru-RU" sz="3200">
                  <a:solidFill>
                    <a:srgbClr val="0000FF"/>
                  </a:solidFill>
                  <a:latin typeface="Comic Sans MS" pitchFamily="66" charset="0"/>
                </a:rPr>
                <a:t>м</a:t>
              </a:r>
              <a:endParaRPr lang="en-US" sz="32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490" name="Line 17"/>
            <p:cNvSpPr>
              <a:spLocks noChangeShapeType="1"/>
            </p:cNvSpPr>
            <p:nvPr/>
          </p:nvSpPr>
          <p:spPr bwMode="auto">
            <a:xfrm>
              <a:off x="458" y="4092"/>
              <a:ext cx="11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641350" y="2732088"/>
            <a:ext cx="179388" cy="173355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454275" y="2741613"/>
            <a:ext cx="179388" cy="173355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grpSp>
        <p:nvGrpSpPr>
          <p:cNvPr id="69671" name="Group 39"/>
          <p:cNvGrpSpPr>
            <a:grpSpLocks/>
          </p:cNvGrpSpPr>
          <p:nvPr/>
        </p:nvGrpSpPr>
        <p:grpSpPr bwMode="auto">
          <a:xfrm>
            <a:off x="836613" y="904875"/>
            <a:ext cx="3173412" cy="658813"/>
            <a:chOff x="527" y="570"/>
            <a:chExt cx="1999" cy="415"/>
          </a:xfrm>
        </p:grpSpPr>
        <p:sp>
          <p:nvSpPr>
            <p:cNvPr id="62487" name="Text Box 8"/>
            <p:cNvSpPr txBox="1">
              <a:spLocks noChangeArrowheads="1"/>
            </p:cNvSpPr>
            <p:nvPr/>
          </p:nvSpPr>
          <p:spPr bwMode="auto">
            <a:xfrm>
              <a:off x="527" y="570"/>
              <a:ext cx="39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I</a:t>
              </a:r>
              <a:r>
                <a:rPr lang="en-US" sz="3600" baseline="-25000">
                  <a:latin typeface="Comic Sans MS" pitchFamily="66" charset="0"/>
                </a:rPr>
                <a:t>1</a:t>
              </a:r>
              <a:endParaRPr lang="en-US" sz="3600">
                <a:latin typeface="Comic Sans MS" pitchFamily="66" charset="0"/>
              </a:endParaRPr>
            </a:p>
          </p:txBody>
        </p:sp>
        <p:sp>
          <p:nvSpPr>
            <p:cNvPr id="62488" name="Text Box 8"/>
            <p:cNvSpPr txBox="1">
              <a:spLocks noChangeArrowheads="1"/>
            </p:cNvSpPr>
            <p:nvPr/>
          </p:nvSpPr>
          <p:spPr bwMode="auto">
            <a:xfrm>
              <a:off x="1655" y="581"/>
              <a:ext cx="87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Comic Sans MS" pitchFamily="66" charset="0"/>
                </a:rPr>
                <a:t>I</a:t>
              </a:r>
              <a:r>
                <a:rPr lang="en-US" sz="3600" baseline="-25000">
                  <a:latin typeface="Comic Sans MS" pitchFamily="66" charset="0"/>
                </a:rPr>
                <a:t>2 </a:t>
              </a:r>
              <a:r>
                <a:rPr lang="en-US" sz="3600">
                  <a:latin typeface="Comic Sans MS" pitchFamily="66" charset="0"/>
                </a:rPr>
                <a:t>=I</a:t>
              </a:r>
              <a:r>
                <a:rPr lang="en-US" sz="3600" baseline="-25000"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69659" name="Text Box 8"/>
          <p:cNvSpPr txBox="1">
            <a:spLocks noChangeArrowheads="1"/>
          </p:cNvSpPr>
          <p:nvPr/>
        </p:nvSpPr>
        <p:spPr bwMode="auto">
          <a:xfrm>
            <a:off x="3794125" y="922338"/>
            <a:ext cx="3197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Comic Sans MS" pitchFamily="66" charset="0"/>
              </a:rPr>
              <a:t>=1 </a:t>
            </a:r>
            <a:r>
              <a:rPr lang="ru-RU" sz="3600">
                <a:latin typeface="Comic Sans MS" pitchFamily="66" charset="0"/>
              </a:rPr>
              <a:t>Ампер</a:t>
            </a:r>
            <a:endParaRPr lang="en-US" sz="3600" baseline="-25000">
              <a:latin typeface="Comic Sans MS" pitchFamily="66" charset="0"/>
            </a:endParaRPr>
          </a:p>
        </p:txBody>
      </p:sp>
      <p:sp>
        <p:nvSpPr>
          <p:cNvPr id="69661" name="Text Box 8"/>
          <p:cNvSpPr txBox="1">
            <a:spLocks noChangeArrowheads="1"/>
          </p:cNvSpPr>
          <p:nvPr/>
        </p:nvSpPr>
        <p:spPr bwMode="auto">
          <a:xfrm>
            <a:off x="2887663" y="4724400"/>
            <a:ext cx="5918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Если два бесконечно длинных, тонких проводника, расположенных на расстоянии 1метр, каждым метром своей длины взаимодействуют с силой 2</a:t>
            </a:r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·</a:t>
            </a:r>
            <a:r>
              <a:rPr lang="ru-RU">
                <a:solidFill>
                  <a:srgbClr val="000000"/>
                </a:solidFill>
                <a:latin typeface="Comic Sans MS" pitchFamily="66" charset="0"/>
              </a:rPr>
              <a:t>10</a:t>
            </a:r>
            <a:r>
              <a:rPr lang="ru-RU" baseline="30000">
                <a:solidFill>
                  <a:srgbClr val="000000"/>
                </a:solidFill>
                <a:latin typeface="Comic Sans MS" pitchFamily="66" charset="0"/>
              </a:rPr>
              <a:t>-7</a:t>
            </a:r>
            <a:r>
              <a:rPr lang="ru-RU">
                <a:solidFill>
                  <a:srgbClr val="000000"/>
                </a:solidFill>
                <a:latin typeface="Comic Sans MS" pitchFamily="66" charset="0"/>
              </a:rPr>
              <a:t> Ньютон, то ток в проводниках принимают за 1 Ампер.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69675" name="Group 43"/>
          <p:cNvGrpSpPr>
            <a:grpSpLocks/>
          </p:cNvGrpSpPr>
          <p:nvPr/>
        </p:nvGrpSpPr>
        <p:grpSpPr bwMode="auto">
          <a:xfrm>
            <a:off x="727075" y="2824163"/>
            <a:ext cx="863600" cy="777875"/>
            <a:chOff x="458" y="1779"/>
            <a:chExt cx="544" cy="490"/>
          </a:xfrm>
        </p:grpSpPr>
        <p:sp>
          <p:nvSpPr>
            <p:cNvPr id="62483" name="Line 26"/>
            <p:cNvSpPr>
              <a:spLocks noChangeShapeType="1"/>
            </p:cNvSpPr>
            <p:nvPr/>
          </p:nvSpPr>
          <p:spPr bwMode="auto">
            <a:xfrm>
              <a:off x="458" y="2269"/>
              <a:ext cx="435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 type="oval" w="med" len="med"/>
              <a:tailEnd type="stealth" w="lg" len="lg"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484" name="Group 32"/>
            <p:cNvGrpSpPr>
              <a:grpSpLocks/>
            </p:cNvGrpSpPr>
            <p:nvPr/>
          </p:nvGrpSpPr>
          <p:grpSpPr bwMode="auto">
            <a:xfrm>
              <a:off x="539" y="1779"/>
              <a:ext cx="463" cy="442"/>
              <a:chOff x="2798" y="1207"/>
              <a:chExt cx="463" cy="442"/>
            </a:xfrm>
          </p:grpSpPr>
          <p:sp>
            <p:nvSpPr>
              <p:cNvPr id="62485" name="Text Box 8"/>
              <p:cNvSpPr txBox="1">
                <a:spLocks noChangeArrowheads="1"/>
              </p:cNvSpPr>
              <p:nvPr/>
            </p:nvSpPr>
            <p:spPr bwMode="auto">
              <a:xfrm>
                <a:off x="2798" y="1207"/>
                <a:ext cx="463" cy="44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>
                    <a:solidFill>
                      <a:srgbClr val="00FF00"/>
                    </a:solidFill>
                    <a:latin typeface="Comic Sans MS" pitchFamily="66" charset="0"/>
                  </a:rPr>
                  <a:t>F</a:t>
                </a:r>
                <a:r>
                  <a:rPr lang="ru-RU" sz="4000" baseline="-25000">
                    <a:solidFill>
                      <a:srgbClr val="00FF00"/>
                    </a:solidFill>
                    <a:latin typeface="Comic Sans MS" pitchFamily="66" charset="0"/>
                  </a:rPr>
                  <a:t>1</a:t>
                </a:r>
                <a:endParaRPr lang="en-US" sz="4000">
                  <a:solidFill>
                    <a:srgbClr val="00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2486" name="Line 31"/>
              <p:cNvSpPr>
                <a:spLocks noChangeShapeType="1"/>
              </p:cNvSpPr>
              <p:nvPr/>
            </p:nvSpPr>
            <p:spPr bwMode="auto">
              <a:xfrm>
                <a:off x="2880" y="1256"/>
                <a:ext cx="218" cy="0"/>
              </a:xfrm>
              <a:prstGeom prst="line">
                <a:avLst/>
              </a:prstGeom>
              <a:noFill/>
              <a:ln w="41275">
                <a:solidFill>
                  <a:srgbClr val="00FF00"/>
                </a:solidFill>
                <a:round/>
                <a:headEnd/>
                <a:tailEnd type="stealth" w="med" len="lg"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9676" name="Group 44"/>
          <p:cNvGrpSpPr>
            <a:grpSpLocks/>
          </p:cNvGrpSpPr>
          <p:nvPr/>
        </p:nvGrpSpPr>
        <p:grpSpPr bwMode="auto">
          <a:xfrm>
            <a:off x="1730375" y="2824163"/>
            <a:ext cx="804863" cy="787400"/>
            <a:chOff x="1090" y="1779"/>
            <a:chExt cx="507" cy="496"/>
          </a:xfrm>
        </p:grpSpPr>
        <p:sp>
          <p:nvSpPr>
            <p:cNvPr id="62479" name="Line 28"/>
            <p:cNvSpPr>
              <a:spLocks noChangeShapeType="1"/>
            </p:cNvSpPr>
            <p:nvPr/>
          </p:nvSpPr>
          <p:spPr bwMode="auto">
            <a:xfrm flipH="1">
              <a:off x="1162" y="2275"/>
              <a:ext cx="435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 type="oval" w="med" len="med"/>
              <a:tailEnd type="stealth" w="lg" len="lg"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480" name="Group 33"/>
            <p:cNvGrpSpPr>
              <a:grpSpLocks/>
            </p:cNvGrpSpPr>
            <p:nvPr/>
          </p:nvGrpSpPr>
          <p:grpSpPr bwMode="auto">
            <a:xfrm>
              <a:off x="1090" y="1779"/>
              <a:ext cx="463" cy="442"/>
              <a:chOff x="2798" y="1207"/>
              <a:chExt cx="463" cy="442"/>
            </a:xfrm>
          </p:grpSpPr>
          <p:sp>
            <p:nvSpPr>
              <p:cNvPr id="62481" name="Text Box 8"/>
              <p:cNvSpPr txBox="1">
                <a:spLocks noChangeArrowheads="1"/>
              </p:cNvSpPr>
              <p:nvPr/>
            </p:nvSpPr>
            <p:spPr bwMode="auto">
              <a:xfrm>
                <a:off x="2798" y="1207"/>
                <a:ext cx="463" cy="44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>
                    <a:solidFill>
                      <a:srgbClr val="00FF00"/>
                    </a:solidFill>
                    <a:latin typeface="Comic Sans MS" pitchFamily="66" charset="0"/>
                  </a:rPr>
                  <a:t>F</a:t>
                </a:r>
                <a:r>
                  <a:rPr lang="ru-RU" sz="4000" baseline="-25000">
                    <a:solidFill>
                      <a:srgbClr val="00FF00"/>
                    </a:solidFill>
                    <a:latin typeface="Comic Sans MS" pitchFamily="66" charset="0"/>
                  </a:rPr>
                  <a:t>2</a:t>
                </a:r>
                <a:endParaRPr lang="en-US" sz="4000">
                  <a:solidFill>
                    <a:srgbClr val="00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2482" name="Line 35"/>
              <p:cNvSpPr>
                <a:spLocks noChangeShapeType="1"/>
              </p:cNvSpPr>
              <p:nvPr/>
            </p:nvSpPr>
            <p:spPr bwMode="auto">
              <a:xfrm>
                <a:off x="2880" y="1256"/>
                <a:ext cx="218" cy="0"/>
              </a:xfrm>
              <a:prstGeom prst="line">
                <a:avLst/>
              </a:prstGeom>
              <a:noFill/>
              <a:ln w="41275">
                <a:solidFill>
                  <a:srgbClr val="00FF00"/>
                </a:solidFill>
                <a:round/>
                <a:headEnd/>
                <a:tailEnd type="stealth" w="med" len="lg"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6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3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43019" grpId="0" animBg="1"/>
      <p:bldP spid="43019" grpId="1" animBg="1"/>
      <p:bldP spid="2" grpId="0" animBg="1"/>
      <p:bldP spid="2" grpId="1" animBg="1"/>
      <p:bldP spid="69659" grpId="0"/>
      <p:bldP spid="696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9650"/>
            <a:ext cx="8229600" cy="595567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ток.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30" y="692696"/>
            <a:ext cx="6594137" cy="588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69" y="644395"/>
            <a:ext cx="6807472" cy="59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29" y="692696"/>
            <a:ext cx="6230438" cy="60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7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тока</a:t>
            </a:r>
            <a:endParaRPr lang="ru-RU" sz="4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296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Электрическое поле в разных точках </a:t>
            </a:r>
            <a:r>
              <a:rPr lang="ru-RU" sz="2800" b="1" i="1" dirty="0" smtClean="0"/>
              <a:t>замкнутой цепи</a:t>
            </a:r>
            <a:r>
              <a:rPr lang="ru-RU" sz="2800" dirty="0" smtClean="0"/>
              <a:t> неизменно во времени. </a:t>
            </a:r>
          </a:p>
          <a:p>
            <a:pPr marL="0" indent="0">
              <a:buNone/>
            </a:pPr>
            <a:r>
              <a:rPr lang="ru-RU" sz="2800" dirty="0" smtClean="0"/>
              <a:t>Но при перемещении электрического заряда в электростатическом поле по замкнутой траектории, работа электрических сил равна нулю . 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0" y="3717032"/>
            <a:ext cx="323934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cs typeface="Times New Roman" pitchFamily="18" charset="0"/>
              </a:rPr>
              <a:t>В источнике тока происходит разделение зарядов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неэлектрическим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способом.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4" descr="Untitled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67" y="3731809"/>
            <a:ext cx="5904656" cy="292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899" y="1916832"/>
            <a:ext cx="8883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Источниками постоянного тока-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устройства, способные создавать и поддерживать разности потенциалов на участках цепи за счет работы сил 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неэлектростатического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происхождения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69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Источники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тока- это устройства</a:t>
            </a:r>
            <a:r>
              <a:rPr lang="ru-RU" sz="2800" b="1" dirty="0">
                <a:solidFill>
                  <a:srgbClr val="C00000"/>
                </a:solidFill>
              </a:rPr>
              <a:t>, преобразующие различные виды энергии </a:t>
            </a:r>
            <a:r>
              <a:rPr lang="ru-RU" sz="2800" b="1" dirty="0" smtClean="0">
                <a:solidFill>
                  <a:srgbClr val="C00000"/>
                </a:solidFill>
              </a:rPr>
              <a:t>в электрическую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6896" y="0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тока</a:t>
            </a:r>
            <a:endParaRPr lang="ru-RU" sz="4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2060848"/>
            <a:ext cx="89455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  <a:cs typeface="Times New Roman" pitchFamily="18" charset="0"/>
              </a:rPr>
              <a:t>В источнике тока происходит разделение зарядов неэлектрическим способом.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Untitled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99464"/>
            <a:ext cx="5904656" cy="292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2891845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Сторонние силы – это </a:t>
            </a:r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силы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неэлектрического происхождения, вызывающие разделение зарядов.</a:t>
            </a:r>
            <a:endParaRPr lang="ru-RU" sz="2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2316" y="836712"/>
            <a:ext cx="3047797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Если изолированный проводник поместить в электрическое </a:t>
            </a:r>
            <a:r>
              <a:rPr lang="ru-RU" sz="2400" dirty="0" smtClean="0"/>
              <a:t>поле </a:t>
            </a:r>
            <a:r>
              <a:rPr lang="en-US" sz="4000" b="1" i="1" dirty="0" smtClean="0">
                <a:solidFill>
                  <a:srgbClr val="C00000"/>
                </a:solidFill>
              </a:rPr>
              <a:t>E</a:t>
            </a:r>
            <a:r>
              <a:rPr lang="ru-RU" sz="2400" dirty="0" smtClean="0"/>
              <a:t>,</a:t>
            </a:r>
            <a:r>
              <a:rPr lang="ru-RU" sz="2400" dirty="0"/>
              <a:t> то на свободные заряды </a:t>
            </a:r>
            <a:r>
              <a:rPr lang="ru-RU" sz="2400" i="1" dirty="0"/>
              <a:t>q</a:t>
            </a:r>
            <a:r>
              <a:rPr lang="ru-RU" sz="2400" dirty="0"/>
              <a:t> в проводнике будет действовать </a:t>
            </a:r>
            <a:r>
              <a:rPr lang="ru-RU" sz="2400" dirty="0" smtClean="0"/>
              <a:t>сила </a:t>
            </a:r>
            <a:r>
              <a:rPr lang="en-US" sz="4000" b="1" i="1" dirty="0" smtClean="0">
                <a:solidFill>
                  <a:srgbClr val="C00000"/>
                </a:solidFill>
              </a:rPr>
              <a:t>F=</a:t>
            </a:r>
            <a:r>
              <a:rPr lang="en-US" sz="4000" b="1" i="1" dirty="0" err="1" smtClean="0">
                <a:solidFill>
                  <a:srgbClr val="C00000"/>
                </a:solidFill>
              </a:rPr>
              <a:t>qE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595567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ток.</a:t>
            </a:r>
            <a:endParaRPr lang="ru-RU" i="1" dirty="0"/>
          </a:p>
        </p:txBody>
      </p:sp>
      <p:pic>
        <p:nvPicPr>
          <p:cNvPr id="2050" name="Picture 2" descr="Опытное подтверждение природы электрического тока в метал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836712"/>
            <a:ext cx="6250307" cy="36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836712"/>
            <a:ext cx="6264696" cy="504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396105" y="269919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29226" y="4437112"/>
            <a:ext cx="408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36296" y="443711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сторонних сил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00477"/>
              </p:ext>
            </p:extLst>
          </p:nvPr>
        </p:nvGraphicFramePr>
        <p:xfrm>
          <a:off x="0" y="692696"/>
          <a:ext cx="8892480" cy="482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245"/>
                <a:gridCol w="4948235"/>
              </a:tblGrid>
              <a:tr h="75547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Источники тока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Энергия</a:t>
                      </a:r>
                      <a:endParaRPr lang="ru-RU" sz="3200" dirty="0"/>
                    </a:p>
                  </a:txBody>
                  <a:tcPr/>
                </a:tc>
              </a:tr>
              <a:tr h="130946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Генератор электростанции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Механическая и магнитная превращается в электрическую</a:t>
                      </a:r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213689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Гальванический элемент </a:t>
                      </a:r>
                    </a:p>
                    <a:p>
                      <a:pPr algn="l"/>
                      <a:r>
                        <a:rPr lang="ru-RU" sz="2000" dirty="0" smtClean="0"/>
                        <a:t>(элемент</a:t>
                      </a:r>
                      <a:r>
                        <a:rPr lang="ru-RU" sz="2000" baseline="0" dirty="0" smtClean="0"/>
                        <a:t> Вольта)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Химическая превращается в электрическую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50716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Термоэлемент</a:t>
                      </a:r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/>
                        <a:t>Внутренняя энергия  </a:t>
                      </a:r>
                      <a:r>
                        <a:rPr lang="ru-RU" sz="2000" dirty="0" smtClean="0"/>
                        <a:t>превращается в электрическую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0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779096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Сторонние силы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9"/>
            <a:ext cx="8784976" cy="20162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Природа сторонних сил может быть различной.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гальванических элементах или аккумуляторах </a:t>
            </a:r>
            <a:r>
              <a:rPr lang="ru-RU" dirty="0" smtClean="0"/>
              <a:t>-электрохимические процессы </a:t>
            </a:r>
          </a:p>
          <a:p>
            <a:pPr marL="0" indent="0">
              <a:buNone/>
            </a:pPr>
            <a:r>
              <a:rPr lang="ru-RU" dirty="0" smtClean="0"/>
              <a:t>В генераторах </a:t>
            </a:r>
            <a:r>
              <a:rPr lang="ru-RU" dirty="0"/>
              <a:t>постоянного тока </a:t>
            </a:r>
            <a:r>
              <a:rPr lang="ru-RU" dirty="0" smtClean="0"/>
              <a:t>- </a:t>
            </a:r>
            <a:r>
              <a:rPr lang="ru-RU" dirty="0"/>
              <a:t>движении проводников в магнитном </a:t>
            </a:r>
            <a:r>
              <a:rPr lang="ru-RU" dirty="0" smtClean="0"/>
              <a:t>поле</a:t>
            </a:r>
          </a:p>
        </p:txBody>
      </p:sp>
    </p:spTree>
    <p:extLst>
      <p:ext uri="{BB962C8B-B14F-4D97-AF65-F5344CB8AC3E}">
        <p14:creationId xmlns:p14="http://schemas.microsoft.com/office/powerpoint/2010/main" val="3199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ЭДС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0" y="719809"/>
            <a:ext cx="7342678" cy="59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0" y="719809"/>
            <a:ext cx="7397097" cy="59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17" y="719809"/>
            <a:ext cx="7271514" cy="59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2" y="726735"/>
            <a:ext cx="7357308" cy="595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1" y="726734"/>
            <a:ext cx="7370829" cy="595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6" y="729857"/>
            <a:ext cx="7301962" cy="595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17" y="729857"/>
            <a:ext cx="7345169" cy="595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89" y="980728"/>
            <a:ext cx="9036496" cy="2232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Физическая </a:t>
            </a:r>
            <a:r>
              <a:rPr lang="ru-RU" b="1" dirty="0"/>
              <a:t>величина, равная отношению работы </a:t>
            </a:r>
            <a:r>
              <a:rPr lang="ru-RU" i="1" dirty="0" err="1"/>
              <a:t>A</a:t>
            </a:r>
            <a:r>
              <a:rPr lang="ru-RU" baseline="-25000" dirty="0" err="1"/>
              <a:t>ст</a:t>
            </a:r>
            <a:r>
              <a:rPr lang="ru-RU" b="1" dirty="0"/>
              <a:t> сторонних сил при перемещении заряда </a:t>
            </a:r>
            <a:r>
              <a:rPr lang="ru-RU" i="1" dirty="0"/>
              <a:t>q</a:t>
            </a:r>
            <a:r>
              <a:rPr lang="ru-RU" b="1" dirty="0"/>
              <a:t> от отрицательного полюса источника тока к положительному к величине этого заряда, называется </a:t>
            </a:r>
            <a:r>
              <a:rPr lang="ru-RU" b="1" i="1" dirty="0"/>
              <a:t>электродвижущей силой источника</a:t>
            </a:r>
            <a:r>
              <a:rPr lang="ru-RU" b="1" dirty="0"/>
              <a:t> (ЭДС):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924944"/>
                <a:ext cx="6552728" cy="1394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ЭДС= </a:t>
                </a:r>
                <a:r>
                  <a:rPr lang="ru-RU" sz="6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𝜀</a:t>
                </a:r>
                <a:r>
                  <a:rPr lang="ru-RU" sz="40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ru-RU" sz="4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5400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5400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А</m:t>
                            </m:r>
                          </m:e>
                          <m:sub>
                            <m:r>
                              <a:rPr lang="ru-RU" sz="5400" b="1" i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ст</m:t>
                            </m:r>
                          </m:sub>
                        </m:sSub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ru-RU" sz="5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6552728" cy="1394356"/>
              </a:xfrm>
              <a:prstGeom prst="rect">
                <a:avLst/>
              </a:prstGeom>
              <a:blipFill rotWithShape="1">
                <a:blip r:embed="rId2"/>
                <a:stretch>
                  <a:fillRect l="-3442" t="-6550" b="-13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ЭДС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55976" y="2923949"/>
                <a:ext cx="4176464" cy="12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[</a:t>
                </a:r>
                <a:r>
                  <a:rPr lang="ru-RU" sz="5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𝜀</a:t>
                </a:r>
                <a:r>
                  <a:rPr lang="en-US" sz="5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]</a:t>
                </a:r>
                <a:r>
                  <a:rPr lang="ru-RU" sz="5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r>
                  <a:rPr lang="ru-RU" sz="5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5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Дж</m:t>
                        </m:r>
                      </m:num>
                      <m:den>
                        <m:r>
                          <a:rPr lang="ru-RU" sz="54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] = </a:t>
                </a:r>
                <a:r>
                  <a:rPr lang="ru-RU" sz="4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</a:t>
                </a:r>
                <a:endParaRPr lang="ru-RU" sz="4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923949"/>
                <a:ext cx="4176464" cy="1284775"/>
              </a:xfrm>
              <a:prstGeom prst="rect">
                <a:avLst/>
              </a:prstGeom>
              <a:blipFill rotWithShape="1">
                <a:blip r:embed="rId3"/>
                <a:stretch>
                  <a:fillRect l="-8175" t="-952" b="-20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77222" y="4956861"/>
            <a:ext cx="888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Таким образом, ЭДС определяется работой, совершаемой сторонними силами при перемещении единичного положительного заряда.</a:t>
            </a:r>
          </a:p>
        </p:txBody>
      </p:sp>
    </p:spTree>
    <p:extLst>
      <p:ext uri="{BB962C8B-B14F-4D97-AF65-F5344CB8AC3E}">
        <p14:creationId xmlns:p14="http://schemas.microsoft.com/office/powerpoint/2010/main" val="19786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27053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Силы </a:t>
            </a:r>
            <a:r>
              <a:rPr lang="ru-RU" dirty="0" err="1"/>
              <a:t>неэлектростатического</a:t>
            </a:r>
            <a:r>
              <a:rPr lang="ru-RU" dirty="0"/>
              <a:t> происхождения, действующие на свободные носители заряда со стороны источников тока, называются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сторонними силами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/>
              <a:t>Природа сторонних сил может быть различной. </a:t>
            </a:r>
            <a:r>
              <a:rPr lang="ru-RU" dirty="0" smtClean="0"/>
              <a:t>Под </a:t>
            </a:r>
            <a:r>
              <a:rPr lang="ru-RU" dirty="0"/>
              <a:t>действием сторонних сил электрические заряды движутся внутри источника тока </a:t>
            </a:r>
            <a:r>
              <a:rPr lang="ru-RU" b="1" dirty="0"/>
              <a:t>против</a:t>
            </a:r>
            <a:r>
              <a:rPr lang="ru-RU" dirty="0"/>
              <a:t> сил электростатического поля, благодаря чему в замкнутой цепи может поддерживаться постоянный электрический ток.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Untitled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7416824" cy="36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238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тока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412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xn--80aabspfh9bq.xn--p1ai/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015597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4" y="0"/>
            <a:ext cx="912687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Первичные источники – батарейки</a:t>
            </a:r>
            <a:r>
              <a:rPr lang="ru-RU" sz="2400" dirty="0"/>
              <a:t>. </a:t>
            </a:r>
            <a:r>
              <a:rPr lang="ru-RU" sz="2400" dirty="0" smtClean="0"/>
              <a:t>(одноразовые)</a:t>
            </a:r>
          </a:p>
          <a:p>
            <a:pPr marL="0" indent="0">
              <a:buNone/>
            </a:pPr>
            <a:r>
              <a:rPr lang="ru-RU" sz="2400" b="1" dirty="0" smtClean="0"/>
              <a:t>Вторичные </a:t>
            </a:r>
            <a:r>
              <a:rPr lang="ru-RU" sz="2400" b="1" dirty="0"/>
              <a:t>источники – </a:t>
            </a:r>
            <a:r>
              <a:rPr lang="ru-RU" sz="2400" b="1" dirty="0" smtClean="0"/>
              <a:t>аккумуляторы</a:t>
            </a:r>
            <a:r>
              <a:rPr lang="ru-RU" sz="2400" dirty="0" smtClean="0"/>
              <a:t> (требуют зарядки)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Топливные элементы</a:t>
            </a:r>
            <a:r>
              <a:rPr lang="ru-RU" sz="2400" dirty="0"/>
              <a:t> – аналогичны батарейкам, но для прохождения химической реакции вещества поступают в них снаружи, а продукты реакции удаляются, что дает возможность элементам эффективно работать долгое время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Естественным топливным элементом является митохондрия живой клетки. Митохондрии перерабатывают органическое «горючее» </a:t>
            </a:r>
            <a:r>
              <a:rPr lang="ru-RU" sz="1800" dirty="0" smtClean="0"/>
              <a:t>—</a:t>
            </a:r>
            <a:r>
              <a:rPr lang="ru-RU" sz="1800" dirty="0" err="1" smtClean="0"/>
              <a:t>пируваты</a:t>
            </a:r>
            <a:r>
              <a:rPr lang="ru-RU" sz="1800" dirty="0"/>
              <a:t> и жирные кислоты, синтезируя АТФ — универсальный источник энергии для всех биохимических процессов в живых организмах, одновременно создавая разность электрических потенциалов на своей внешней мембране.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err="1"/>
              <a:t>Полутопливные</a:t>
            </a:r>
            <a:r>
              <a:rPr lang="ru-RU" sz="2400" b="1" dirty="0"/>
              <a:t> элементы</a:t>
            </a:r>
            <a:r>
              <a:rPr lang="ru-RU" sz="2400" dirty="0"/>
              <a:t> содержат одно из реагирующих веществ, второе при функционировании все время поступает в элемент. </a:t>
            </a:r>
            <a:r>
              <a:rPr lang="ru-RU" sz="2400" dirty="0" err="1" smtClean="0"/>
              <a:t>Полутопливный</a:t>
            </a:r>
            <a:r>
              <a:rPr lang="ru-RU" sz="2400" dirty="0" smtClean="0"/>
              <a:t> </a:t>
            </a:r>
            <a:r>
              <a:rPr lang="ru-RU" sz="2400" dirty="0"/>
              <a:t>элемент восстанавливает работоспособность как аккумулятор.</a:t>
            </a:r>
            <a:br>
              <a:rPr lang="ru-RU" sz="2400" dirty="0"/>
            </a:br>
            <a:r>
              <a:rPr lang="ru-RU" sz="2400" b="1" dirty="0" smtClean="0"/>
              <a:t>Физические </a:t>
            </a:r>
            <a:r>
              <a:rPr lang="ru-RU" sz="2400" b="1" dirty="0"/>
              <a:t>источники тока</a:t>
            </a:r>
            <a:r>
              <a:rPr lang="ru-RU" sz="2400" dirty="0"/>
              <a:t> преобразуют механическую, световую, тепловую, ядерную и другие виды энергии кроме химической в электрическую.</a:t>
            </a:r>
          </a:p>
        </p:txBody>
      </p:sp>
    </p:spTree>
    <p:extLst>
      <p:ext uri="{BB962C8B-B14F-4D97-AF65-F5344CB8AC3E}">
        <p14:creationId xmlns:p14="http://schemas.microsoft.com/office/powerpoint/2010/main" val="45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70008"/>
            <a:ext cx="8785225" cy="10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силы тока от напряжения и сопротивления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919163" y="4697707"/>
            <a:ext cx="0" cy="1862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932657" y="6532859"/>
            <a:ext cx="2513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932657" y="4748076"/>
            <a:ext cx="1674812" cy="17732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932657" y="5545001"/>
            <a:ext cx="2449512" cy="9763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1813" y="4525246"/>
            <a:ext cx="382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I</a:t>
            </a:r>
            <a:endParaRPr lang="ru-RU" sz="4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894806" y="5845969"/>
            <a:ext cx="550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U</a:t>
            </a:r>
            <a:endParaRPr lang="ru-RU" sz="4000" b="1" dirty="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677536" y="4424910"/>
            <a:ext cx="418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/>
              <a:t>1</a:t>
            </a:r>
            <a:endParaRPr lang="ru-RU" sz="3600" b="1" dirty="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349625" y="5136422"/>
            <a:ext cx="414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284663" y="5140325"/>
            <a:ext cx="23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 </a:t>
            </a:r>
            <a:endParaRPr lang="ru-RU" sz="4400" b="1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31813" y="6171406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/>
              <a:t>0</a:t>
            </a:r>
            <a:endParaRPr lang="ru-RU" sz="3200" b="1" dirty="0"/>
          </a:p>
        </p:txBody>
      </p: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4805365" y="3665833"/>
            <a:ext cx="4008437" cy="3244850"/>
            <a:chOff x="2925" y="2191"/>
            <a:chExt cx="2525" cy="2044"/>
          </a:xfrm>
        </p:grpSpPr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V="1">
              <a:off x="3243" y="2251"/>
              <a:ext cx="0" cy="16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3243" y="3884"/>
              <a:ext cx="19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2925" y="2191"/>
              <a:ext cx="2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b="1"/>
                <a:t>I</a:t>
              </a:r>
              <a:endParaRPr lang="ru-RU" sz="4000" b="1"/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5103" y="3793"/>
              <a:ext cx="3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b="1"/>
                <a:t>R</a:t>
              </a:r>
              <a:endParaRPr lang="ru-RU" sz="4000" b="1"/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2971" y="3748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/>
                <a:t>0</a:t>
              </a:r>
              <a:endParaRPr lang="ru-RU" sz="3200" b="1"/>
            </a:p>
          </p:txBody>
        </p:sp>
        <p:sp>
          <p:nvSpPr>
            <p:cNvPr id="12320" name="Arc 32"/>
            <p:cNvSpPr>
              <a:spLocks/>
            </p:cNvSpPr>
            <p:nvPr/>
          </p:nvSpPr>
          <p:spPr bwMode="auto">
            <a:xfrm rot="11003392">
              <a:off x="3434" y="2387"/>
              <a:ext cx="1583" cy="1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97"/>
                <a:gd name="T1" fmla="*/ 0 h 21600"/>
                <a:gd name="T2" fmla="*/ 21397 w 21397"/>
                <a:gd name="T3" fmla="*/ 18647 h 21600"/>
                <a:gd name="T4" fmla="*/ 0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-1" y="0"/>
                  </a:moveTo>
                  <a:cubicBezTo>
                    <a:pt x="10788" y="0"/>
                    <a:pt x="19922" y="7960"/>
                    <a:pt x="21397" y="18646"/>
                  </a:cubicBezTo>
                </a:path>
                <a:path w="21397" h="21600" stroke="0" extrusionOk="0">
                  <a:moveTo>
                    <a:pt x="-1" y="0"/>
                  </a:moveTo>
                  <a:cubicBezTo>
                    <a:pt x="10788" y="0"/>
                    <a:pt x="19922" y="7960"/>
                    <a:pt x="21397" y="1864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049" y="3838574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=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const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~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U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89192" y="3591615"/>
                <a:ext cx="2731610" cy="2037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U</a:t>
                </a:r>
                <a:r>
                  <a:rPr lang="ru-RU" sz="4000" b="1" dirty="0">
                    <a:solidFill>
                      <a:schemeClr val="accent2">
                        <a:lumMod val="50000"/>
                      </a:schemeClr>
                    </a:solidFill>
                  </a:rPr>
                  <a:t> = </a:t>
                </a:r>
                <a:r>
                  <a:rPr lang="en-US" sz="40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const</a:t>
                </a:r>
                <a:r>
                  <a:rPr lang="ru-RU" sz="4000" b="1" dirty="0">
                    <a:solidFill>
                      <a:schemeClr val="accent2">
                        <a:lumMod val="50000"/>
                      </a:schemeClr>
                    </a:solidFill>
                  </a:rPr>
                  <a:t>, </a:t>
                </a:r>
                <a:endParaRPr lang="ru-RU" sz="40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en-US" sz="4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      I</a:t>
                </a:r>
                <a:r>
                  <a:rPr lang="ru-RU" sz="4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ru-RU" sz="4000" b="1" dirty="0">
                    <a:solidFill>
                      <a:schemeClr val="accent2">
                        <a:lumMod val="50000"/>
                      </a:schemeClr>
                    </a:solidFill>
                  </a:rPr>
                  <a:t>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60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192" y="3591615"/>
                <a:ext cx="2731610" cy="2037161"/>
              </a:xfrm>
              <a:prstGeom prst="rect">
                <a:avLst/>
              </a:prstGeom>
              <a:blipFill rotWithShape="1">
                <a:blip r:embed="rId2"/>
                <a:stretch>
                  <a:fillRect l="-8036" t="-5389" r="-1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50" y="1265876"/>
            <a:ext cx="28479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4" grpId="0" animBg="1"/>
      <p:bldP spid="12295" grpId="0"/>
      <p:bldP spid="12296" grpId="0"/>
      <p:bldP spid="12313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. С каким ускорением должен затормозить автомобиль, чтобы п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01" y="1124744"/>
            <a:ext cx="511256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rot="10800000" flipV="1">
            <a:off x="21107" y="1412776"/>
            <a:ext cx="406794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Проводники, подчиняющиеся закону Ома, называются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24815"/>
                </a:solidFill>
                <a:effectLst/>
                <a:cs typeface="Arial" pitchFamily="34" charset="0"/>
              </a:rPr>
              <a:t>линейными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Графическая зависимость силы тока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от напряжения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(такие графики называются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24815"/>
                </a:solidFill>
                <a:effectLst/>
                <a:cs typeface="Arial" pitchFamily="34" charset="0"/>
              </a:rPr>
              <a:t>вольт-амперными характеристиками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сокращенно ВАХ) изображается прямой линией, проходящей через начало координат.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170008"/>
            <a:ext cx="8785225" cy="10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Вольт-амперная характеристика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1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9552" y="18864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000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Ома для участка </a:t>
            </a:r>
            <a:r>
              <a:rPr lang="ru-RU" sz="4000" b="1" dirty="0" smtClean="0">
                <a:solidFill>
                  <a:srgbClr val="000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цепи или для однородной цепи</a:t>
            </a:r>
            <a:endParaRPr lang="ru-RU" sz="4000" b="1" dirty="0">
              <a:solidFill>
                <a:srgbClr val="000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48596" y="3356992"/>
            <a:ext cx="7200453" cy="54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800" b="1" dirty="0"/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/>
              <a:t>    Немецкий </a:t>
            </a:r>
            <a:r>
              <a:rPr lang="ru-RU" sz="2800" dirty="0"/>
              <a:t>физик </a:t>
            </a:r>
            <a:r>
              <a:rPr lang="ru-RU" sz="2800" dirty="0" smtClean="0"/>
              <a:t>Георг</a:t>
            </a:r>
            <a:r>
              <a:rPr lang="ru-RU" sz="2800" dirty="0"/>
              <a:t> Ом в 1826 году экспериментально установил, что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тока 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текущего по однородному металлическому проводнику </a:t>
            </a:r>
            <a:r>
              <a:rPr lang="ru-RU" sz="2800" dirty="0"/>
              <a:t>(т. е. проводнику, в котором не действуют сторонние силы),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пропорциональна напряжению 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концах проводника: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6" name="Picture 14" descr="o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02" y="2636912"/>
            <a:ext cx="1904638" cy="2519982"/>
          </a:xfrm>
          <a:prstGeom prst="rect">
            <a:avLst/>
          </a:prstGeom>
          <a:noFill/>
          <a:ln w="57150" cmpd="thinThick">
            <a:solidFill>
              <a:srgbClr val="00006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4809"/>
              </p:ext>
            </p:extLst>
          </p:nvPr>
        </p:nvGraphicFramePr>
        <p:xfrm>
          <a:off x="6948264" y="5099400"/>
          <a:ext cx="1871637" cy="175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Формула" r:id="rId4" imgW="419040" imgH="393480" progId="Equation.3">
                  <p:embed/>
                </p:oleObj>
              </mc:Choice>
              <mc:Fallback>
                <p:oleObj name="Формула" r:id="rId4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099400"/>
                        <a:ext cx="1871637" cy="175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8133" y="1305535"/>
            <a:ext cx="87583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Цепь постоянного тока можно разбить на отдельные участки. Те участки, на которых не действуют сторонние силы (т. е. участки, не содержащие источников тока), называются </a:t>
            </a:r>
            <a:r>
              <a:rPr lang="ru-RU" sz="2200" b="1" i="1" dirty="0"/>
              <a:t>однородными</a:t>
            </a:r>
            <a:r>
              <a:rPr lang="ru-RU" sz="2200" dirty="0" smtClean="0"/>
              <a:t>.</a:t>
            </a:r>
          </a:p>
          <a:p>
            <a:r>
              <a:rPr lang="ru-RU" sz="2400" dirty="0"/>
              <a:t>Участки, включающие источники тока, называются </a:t>
            </a:r>
            <a:r>
              <a:rPr lang="ru-RU" sz="2400" b="1" i="1" dirty="0"/>
              <a:t>неоднородными.</a:t>
            </a:r>
            <a:endParaRPr lang="ru-RU" sz="2400" dirty="0"/>
          </a:p>
          <a:p>
            <a:r>
              <a:rPr lang="ru-RU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11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740775" cy="990600"/>
          </a:xfrm>
        </p:spPr>
        <p:txBody>
          <a:bodyPr lIns="92075" tIns="46037" rIns="92075" bIns="46037">
            <a:normAutofit fontScale="90000"/>
          </a:bodyPr>
          <a:lstStyle/>
          <a:p>
            <a:pPr eaLnBrk="1" hangingPunct="1"/>
            <a:r>
              <a:rPr lang="ru-RU" sz="3000" smtClean="0"/>
              <a:t>Электрический ток- направленное движение заряженных частиц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172200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Line 5"/>
          <p:cNvSpPr>
            <a:spLocks noChangeShapeType="1"/>
          </p:cNvSpPr>
          <p:nvPr/>
        </p:nvSpPr>
        <p:spPr bwMode="auto">
          <a:xfrm flipV="1">
            <a:off x="533400" y="5029200"/>
            <a:ext cx="1143000" cy="4587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V="1">
            <a:off x="6019800" y="2286000"/>
            <a:ext cx="2133600" cy="860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2209800" y="4495800"/>
            <a:ext cx="762000" cy="307975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8001000" y="152400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28600" y="441960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>
                <a:solidFill>
                  <a:srgbClr val="0000FF"/>
                </a:solidFill>
              </a:rPr>
              <a:t>_</a:t>
            </a:r>
          </a:p>
        </p:txBody>
      </p:sp>
      <p:sp>
        <p:nvSpPr>
          <p:cNvPr id="6157" name="Rectangle 2"/>
          <p:cNvSpPr>
            <a:spLocks noChangeArrowheads="1"/>
          </p:cNvSpPr>
          <p:nvPr/>
        </p:nvSpPr>
        <p:spPr bwMode="auto">
          <a:xfrm>
            <a:off x="228600" y="5781675"/>
            <a:ext cx="8740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/>
          <a:p>
            <a:pPr algn="ctr"/>
            <a:r>
              <a:rPr lang="ru-RU" sz="3000">
                <a:solidFill>
                  <a:schemeClr val="tx2"/>
                </a:solidFill>
              </a:rPr>
              <a:t>За направление тока принимают направление движения положительно заряженных частиц</a:t>
            </a:r>
          </a:p>
        </p:txBody>
      </p: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6705600" y="1676400"/>
            <a:ext cx="1143000" cy="1193800"/>
            <a:chOff x="4224" y="1056"/>
            <a:chExt cx="720" cy="752"/>
          </a:xfrm>
        </p:grpSpPr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 flipV="1">
              <a:off x="4224" y="1518"/>
              <a:ext cx="720" cy="2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3087" name="Object 16"/>
            <p:cNvGraphicFramePr>
              <a:graphicFrameLocks noChangeAspect="1"/>
            </p:cNvGraphicFramePr>
            <p:nvPr/>
          </p:nvGraphicFramePr>
          <p:xfrm>
            <a:off x="4320" y="1056"/>
            <a:ext cx="446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6" name="Формула" r:id="rId4" imgW="57184" imgH="95375" progId="Equation.3">
                    <p:embed/>
                  </p:oleObj>
                </mc:Choice>
                <mc:Fallback>
                  <p:oleObj name="Формула" r:id="rId4" imgW="57184" imgH="9537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056"/>
                          <a:ext cx="446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9601200" y="-2714625"/>
            <a:ext cx="7010400" cy="2828925"/>
            <a:chOff x="240" y="623"/>
            <a:chExt cx="4416" cy="1782"/>
          </a:xfrm>
        </p:grpSpPr>
        <p:graphicFrame>
          <p:nvGraphicFramePr>
            <p:cNvPr id="3084" name="Object 21"/>
            <p:cNvGraphicFramePr>
              <a:graphicFrameLocks noChangeAspect="1"/>
            </p:cNvGraphicFramePr>
            <p:nvPr/>
          </p:nvGraphicFramePr>
          <p:xfrm>
            <a:off x="240" y="1152"/>
            <a:ext cx="778" cy="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7" name="Формула" r:id="rId6" imgW="57184" imgH="95375" progId="Equation.3">
                    <p:embed/>
                  </p:oleObj>
                </mc:Choice>
                <mc:Fallback>
                  <p:oleObj name="Формула" r:id="rId6" imgW="57184" imgH="9537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152"/>
                          <a:ext cx="778" cy="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Line 22"/>
            <p:cNvSpPr>
              <a:spLocks noChangeShapeType="1"/>
            </p:cNvSpPr>
            <p:nvPr/>
          </p:nvSpPr>
          <p:spPr bwMode="auto">
            <a:xfrm flipV="1">
              <a:off x="240" y="623"/>
              <a:ext cx="4416" cy="178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318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1.01666 0.529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33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0137" y="0"/>
            <a:ext cx="8856984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Ома для неоднородной цепи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80" y="3538985"/>
            <a:ext cx="51327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ru-RU" sz="4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12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 = φ</a:t>
            </a:r>
            <a:r>
              <a:rPr kumimoji="0" lang="ru-RU" sz="4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1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 – φ</a:t>
            </a:r>
            <a:r>
              <a:rPr kumimoji="0" lang="ru-RU" sz="4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2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 + 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/>
                <a:ea typeface="Cambria Math"/>
                <a:cs typeface="Arial" pitchFamily="34" charset="0"/>
              </a:rPr>
              <a:t>𝜀</a:t>
            </a:r>
            <a:r>
              <a:rPr kumimoji="0" lang="ru-RU" sz="4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12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608512" cy="185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370" y="2618127"/>
            <a:ext cx="8870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перемещении единичного положительного заряда по некоторому участку цепи работу совершают как электростатические (кулоновские), так и сторонние силы.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0368" y="5360904"/>
            <a:ext cx="88861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= 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ru-RU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= φ</a:t>
            </a:r>
            <a:r>
              <a:rPr kumimoji="0" lang="ru-RU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– φ</a:t>
            </a:r>
            <a:r>
              <a:rPr kumimoji="0" lang="ru-RU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+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Arial" pitchFamily="34" charset="0"/>
                <a:ea typeface="Cambria Math"/>
                <a:cs typeface="Arial" pitchFamily="34" charset="0"/>
              </a:rPr>
              <a:t>𝜀</a:t>
            </a:r>
            <a:r>
              <a:rPr lang="ru-RU" sz="320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 Δφ</a:t>
            </a:r>
            <a:r>
              <a:rPr kumimoji="0" lang="ru-RU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+</a:t>
            </a:r>
            <a:r>
              <a:rPr lang="ru-RU" sz="4000" dirty="0">
                <a:solidFill>
                  <a:srgbClr val="00000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Arial" pitchFamily="34" charset="0"/>
                <a:ea typeface="Cambria Math"/>
                <a:cs typeface="Arial" pitchFamily="34" charset="0"/>
              </a:rPr>
              <a:t>𝜀</a:t>
            </a:r>
            <a:r>
              <a:rPr lang="ru-RU" sz="320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943" y="4529907"/>
            <a:ext cx="8556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участка цепи, содержащего ЭДС, закон Ома записывается в следующей форме: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368" y="6222119"/>
            <a:ext cx="888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соотношение принято называть </a:t>
            </a:r>
            <a:r>
              <a:rPr lang="ru-RU" b="1" i="1" dirty="0"/>
              <a:t>обобщенным законом Ома</a:t>
            </a:r>
            <a:r>
              <a:rPr lang="ru-RU" dirty="0"/>
              <a:t> или </a:t>
            </a:r>
            <a:r>
              <a:rPr lang="ru-RU" b="1" i="1" dirty="0"/>
              <a:t>законом Ома для неоднородного участка цепи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8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" y="1062755"/>
            <a:ext cx="5905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physics.ru/courses/op25part2/content/chapter1/section/paragraph8/images/1-8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0" y="1062755"/>
            <a:ext cx="5904656" cy="30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4938" y="126651"/>
            <a:ext cx="8229600" cy="93610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Ома для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полной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29816" y="1062755"/>
            <a:ext cx="27363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По закону Ома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                 </a:t>
            </a:r>
            <a:r>
              <a:rPr lang="en-US" sz="4000" b="1" i="1" dirty="0" smtClean="0">
                <a:solidFill>
                  <a:srgbClr val="C00000"/>
                </a:solidFill>
                <a:latin typeface="Times"/>
              </a:rPr>
              <a:t>IR</a:t>
            </a:r>
            <a:r>
              <a:rPr lang="en-US" sz="4000" b="1" dirty="0">
                <a:solidFill>
                  <a:srgbClr val="C00000"/>
                </a:solidFill>
                <a:latin typeface="Times"/>
              </a:rPr>
              <a:t> = </a:t>
            </a:r>
            <a:r>
              <a:rPr lang="el-GR" sz="4000" b="1" dirty="0">
                <a:solidFill>
                  <a:srgbClr val="C00000"/>
                </a:solidFill>
                <a:latin typeface="Times"/>
              </a:rPr>
              <a:t>Δ</a:t>
            </a:r>
            <a:r>
              <a:rPr lang="el-GR" sz="4000" b="1" i="1" dirty="0">
                <a:solidFill>
                  <a:srgbClr val="C00000"/>
                </a:solidFill>
                <a:latin typeface="Times"/>
              </a:rPr>
              <a:t>φ</a:t>
            </a:r>
            <a:r>
              <a:rPr lang="en-US" sz="4000" b="1" i="1" baseline="-25000" dirty="0" smtClean="0">
                <a:solidFill>
                  <a:srgbClr val="C00000"/>
                </a:solidFill>
                <a:latin typeface="Times"/>
              </a:rPr>
              <a:t>cd</a:t>
            </a:r>
            <a:endParaRPr lang="en-US" sz="4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22753" y="2378405"/>
            <a:ext cx="302433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Участок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) содержит источник тока с ЭДС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0000"/>
                </a:solidFill>
                <a:latin typeface="Cambria Math"/>
                <a:ea typeface="Cambria Math"/>
                <a:cs typeface="Arial" pitchFamily="34" charset="0"/>
              </a:rPr>
              <a:t>(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/>
                <a:ea typeface="Cambria Math"/>
                <a:cs typeface="Arial" pitchFamily="34" charset="0"/>
              </a:rPr>
              <a:t>𝜀)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938606"/>
            <a:ext cx="8999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закону Ома для неоднородного участка, 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2731" y="4291633"/>
            <a:ext cx="36462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Ir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= 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Δφ</a:t>
            </a:r>
            <a:r>
              <a:rPr kumimoji="0" lang="ru-RU" sz="3600" b="1" i="1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ab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𝜀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770" y="5030296"/>
            <a:ext cx="496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Сложив оба равенства, получим:</a:t>
            </a:r>
            <a:r>
              <a:rPr lang="ru-RU" dirty="0"/>
              <a:t> 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2731" y="5450741"/>
            <a:ext cx="98285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(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+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 = 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Δφ</a:t>
            </a:r>
            <a:r>
              <a:rPr kumimoji="0" lang="ru-RU" sz="3600" b="1" i="1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cd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+ 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Δφ</a:t>
            </a:r>
            <a:r>
              <a:rPr kumimoji="0" lang="ru-RU" sz="3600" b="1" i="1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ab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+ </a:t>
            </a:r>
            <a:r>
              <a:rPr lang="ru-RU" sz="3600" b="1" dirty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 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40681" y="6237312"/>
            <a:ext cx="31869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Δφ</a:t>
            </a:r>
            <a:r>
              <a:rPr kumimoji="0" 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=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Δφ</a:t>
            </a:r>
            <a:r>
              <a:rPr kumimoji="0" 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= –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Δφ</a:t>
            </a:r>
            <a:r>
              <a:rPr kumimoji="0" lang="ru-RU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846074" y="4491686"/>
                <a:ext cx="3153402" cy="1686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7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7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7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7200" b="1" i="1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ru-RU" sz="7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074" y="4491686"/>
                <a:ext cx="3153402" cy="1686680"/>
              </a:xfrm>
              <a:prstGeom prst="rect">
                <a:avLst/>
              </a:prstGeom>
              <a:blipFill rotWithShape="1">
                <a:blip r:embed="rId4"/>
                <a:stretch>
                  <a:fillRect l="-14507" b="-14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6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З</a:t>
            </a:r>
            <a:r>
              <a:rPr lang="ru-RU" b="1" i="1" dirty="0" smtClean="0"/>
              <a:t>акон </a:t>
            </a:r>
            <a:r>
              <a:rPr lang="ru-RU" b="1" i="1" dirty="0"/>
              <a:t>Ома для полной цепи</a:t>
            </a:r>
            <a:r>
              <a:rPr lang="ru-RU" dirty="0"/>
              <a:t>: </a:t>
            </a:r>
            <a:r>
              <a:rPr lang="ru-RU" b="1" dirty="0"/>
              <a:t>сила тока в полной цепи равна электродвижущей силе источника, деленной на сумму сопротивлений однородного и неоднородного участков цепи.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95736" y="3212976"/>
                <a:ext cx="4824536" cy="1686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7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7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7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7200" b="1" i="1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ru-RU" sz="7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12976"/>
                <a:ext cx="4824536" cy="1686680"/>
              </a:xfrm>
              <a:prstGeom prst="rect">
                <a:avLst/>
              </a:prstGeom>
              <a:blipFill rotWithShape="1">
                <a:blip r:embed="rId2"/>
                <a:stretch>
                  <a:fillRect l="-9470" b="-14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036496" cy="37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Сопротивление </a:t>
            </a:r>
            <a:r>
              <a:rPr lang="ru-RU" sz="2800" b="1" i="1" dirty="0"/>
              <a:t>r</a:t>
            </a:r>
            <a:r>
              <a:rPr lang="ru-RU" sz="2800" dirty="0"/>
              <a:t> неоднородного участка на </a:t>
            </a:r>
            <a:r>
              <a:rPr lang="ru-RU" sz="2800" dirty="0" smtClean="0"/>
              <a:t>можно </a:t>
            </a:r>
            <a:r>
              <a:rPr lang="ru-RU" sz="2800" dirty="0"/>
              <a:t>рассматривать как </a:t>
            </a:r>
            <a:r>
              <a:rPr lang="ru-RU" sz="2800" b="1" i="1" dirty="0">
                <a:solidFill>
                  <a:srgbClr val="C00000"/>
                </a:solidFill>
              </a:rPr>
              <a:t>внутреннее сопротивление источника тока</a:t>
            </a:r>
            <a:r>
              <a:rPr lang="ru-RU" sz="2800" dirty="0"/>
              <a:t>. В этом случае участок (</a:t>
            </a:r>
            <a:r>
              <a:rPr lang="ru-RU" sz="2800" i="1" dirty="0" err="1"/>
              <a:t>ab</a:t>
            </a:r>
            <a:r>
              <a:rPr lang="ru-RU" sz="2800" dirty="0"/>
              <a:t>) </a:t>
            </a:r>
            <a:r>
              <a:rPr lang="ru-RU" sz="2800" dirty="0" smtClean="0"/>
              <a:t>является </a:t>
            </a:r>
            <a:r>
              <a:rPr lang="ru-RU" sz="2800" dirty="0"/>
              <a:t>внутренним участком источника.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точки </a:t>
            </a:r>
            <a:r>
              <a:rPr lang="ru-RU" sz="2800" i="1" dirty="0"/>
              <a:t>a</a:t>
            </a:r>
            <a:r>
              <a:rPr lang="ru-RU" sz="2800" dirty="0"/>
              <a:t> и </a:t>
            </a:r>
            <a:r>
              <a:rPr lang="ru-RU" sz="2800" i="1" dirty="0"/>
              <a:t>b </a:t>
            </a:r>
            <a:r>
              <a:rPr lang="ru-RU" sz="2800" dirty="0"/>
              <a:t> замкнуть проводником, сопротивление которого мало по сравнению с внутренним сопротивлением источника (</a:t>
            </a:r>
            <a:r>
              <a:rPr lang="ru-RU" sz="2800" i="1" dirty="0"/>
              <a:t>R</a:t>
            </a:r>
            <a:r>
              <a:rPr lang="ru-RU" sz="2800" dirty="0"/>
              <a:t> &lt;&lt; </a:t>
            </a:r>
            <a:r>
              <a:rPr lang="ru-RU" sz="2800" i="1" dirty="0"/>
              <a:t>r</a:t>
            </a:r>
            <a:r>
              <a:rPr lang="ru-RU" sz="2800" dirty="0"/>
              <a:t>), тогда в цепи потечет </a:t>
            </a:r>
            <a:r>
              <a:rPr lang="ru-RU" sz="2800" b="1" i="1" dirty="0"/>
              <a:t>ток короткого замыкани</a:t>
            </a:r>
            <a:r>
              <a:rPr lang="ru-RU" b="1" i="1" dirty="0"/>
              <a:t>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27281" y="3573016"/>
                <a:ext cx="4824536" cy="1686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7200" b="1" i="1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I</m:t>
                        </m:r>
                      </m:e>
                      <m:sub>
                        <m:r>
                          <a:rPr lang="ru-RU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к.з</m:t>
                        </m:r>
                      </m:sub>
                    </m:sSub>
                  </m:oMath>
                </a14:m>
                <a:r>
                  <a:rPr lang="ru-RU" sz="72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7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7200" b="1" i="1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ru-RU" sz="7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81" y="3573016"/>
                <a:ext cx="4824536" cy="1686680"/>
              </a:xfrm>
              <a:prstGeom prst="rect">
                <a:avLst/>
              </a:prstGeom>
              <a:blipFill rotWithShape="1">
                <a:blip r:embed="rId2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25969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Сила тока короткого замыкания – максимальная сила тока, которую можно получить от данного источника с электродвижущей силой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и внутренним сопротивлением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19458" name="Picture 2" descr="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-90488"/>
            <a:ext cx="85725" cy="1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6399" y="116633"/>
                <a:ext cx="3960440" cy="24482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1.Если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внешняя цепь разомкнута, 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то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Δφ</a:t>
                </a:r>
                <a:r>
                  <a:rPr lang="ru-RU" sz="2400" i="1" baseline="-25000" dirty="0" err="1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 = – 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Δφ</a:t>
                </a:r>
                <a:r>
                  <a:rPr lang="ru-RU" sz="2400" i="1" baseline="-25000" dirty="0" err="1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𝜀</m:t>
                    </m:r>
                  </m:oMath>
                </a14:m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 е. разность потенциалов на полюсах разомкнутой батареи равна ее ЭДС.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99" y="116633"/>
                <a:ext cx="3960440" cy="2448272"/>
              </a:xfrm>
              <a:blipFill rotWithShape="1">
                <a:blip r:embed="rId2"/>
                <a:stretch>
                  <a:fillRect l="-2308" t="-1990" b="-4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 descr="http://physics.ru/courses/op25part2/content/chapter1/section/paragraph8/images/1-8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05"/>
            <a:ext cx="5483454" cy="6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80928"/>
            <a:ext cx="4139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Батарея замкнута на внешнее сопротивление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99950" y="5445224"/>
            <a:ext cx="4222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короткого замыкания</a:t>
            </a:r>
          </a:p>
        </p:txBody>
      </p:sp>
    </p:spTree>
    <p:extLst>
      <p:ext uri="{BB962C8B-B14F-4D97-AF65-F5344CB8AC3E}">
        <p14:creationId xmlns:p14="http://schemas.microsoft.com/office/powerpoint/2010/main" val="23494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7" rIns="92075" bIns="46037"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Последовательное соединение</a:t>
            </a:r>
          </a:p>
        </p:txBody>
      </p:sp>
      <p:graphicFrame>
        <p:nvGraphicFramePr>
          <p:cNvPr id="11366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09600" y="3986213"/>
          <a:ext cx="29718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" name="Формула" r:id="rId3" imgW="581008" imgH="152383" progId="Equation.3">
                  <p:embed/>
                </p:oleObj>
              </mc:Choice>
              <mc:Fallback>
                <p:oleObj name="Формула" r:id="rId3" imgW="581008" imgH="1523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86213"/>
                        <a:ext cx="29718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24400" y="4070350"/>
          <a:ext cx="32766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7" name="Формула" r:id="rId5" imgW="695376" imgH="152383" progId="Equation.3">
                  <p:embed/>
                </p:oleObj>
              </mc:Choice>
              <mc:Fallback>
                <p:oleObj name="Формула" r:id="rId5" imgW="695376" imgH="1523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70350"/>
                        <a:ext cx="32766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057400" y="5181600"/>
          <a:ext cx="44196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8" name="Формула" r:id="rId7" imgW="723586" imgH="215806" progId="Equation.3">
                  <p:embed/>
                </p:oleObj>
              </mc:Choice>
              <mc:Fallback>
                <p:oleObj name="Формула" r:id="rId7" imgW="72358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4419600" cy="1319213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21"/>
          <p:cNvGrpSpPr>
            <a:grpSpLocks/>
          </p:cNvGrpSpPr>
          <p:nvPr/>
        </p:nvGrpSpPr>
        <p:grpSpPr bwMode="auto">
          <a:xfrm>
            <a:off x="838200" y="1419225"/>
            <a:ext cx="7402513" cy="576263"/>
            <a:chOff x="528" y="1104"/>
            <a:chExt cx="4663" cy="3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366" name="Line 8"/>
            <p:cNvSpPr>
              <a:spLocks noChangeShapeType="1"/>
            </p:cNvSpPr>
            <p:nvPr/>
          </p:nvSpPr>
          <p:spPr bwMode="auto">
            <a:xfrm flipH="1">
              <a:off x="528" y="1285"/>
              <a:ext cx="4663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Rectangle 5"/>
            <p:cNvSpPr>
              <a:spLocks noChangeArrowheads="1"/>
            </p:cNvSpPr>
            <p:nvPr/>
          </p:nvSpPr>
          <p:spPr bwMode="auto">
            <a:xfrm>
              <a:off x="1377" y="1104"/>
              <a:ext cx="907" cy="363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Tahoma" pitchFamily="34" charset="0"/>
                </a:rPr>
                <a:t>R</a:t>
              </a:r>
              <a:r>
                <a:rPr lang="en-US" b="1">
                  <a:latin typeface="Tahoma" pitchFamily="34" charset="0"/>
                </a:rPr>
                <a:t>1</a:t>
              </a:r>
              <a:endParaRPr lang="ru-RU" b="1">
                <a:latin typeface="Tahoma" pitchFamily="34" charset="0"/>
              </a:endParaRPr>
            </a:p>
          </p:txBody>
        </p:sp>
        <p:sp>
          <p:nvSpPr>
            <p:cNvPr id="14368" name="Rectangle 6"/>
            <p:cNvSpPr>
              <a:spLocks noChangeArrowheads="1"/>
            </p:cNvSpPr>
            <p:nvPr/>
          </p:nvSpPr>
          <p:spPr bwMode="auto">
            <a:xfrm>
              <a:off x="3237" y="1104"/>
              <a:ext cx="907" cy="363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Tahoma" pitchFamily="34" charset="0"/>
                </a:rPr>
                <a:t>R</a:t>
              </a:r>
              <a:r>
                <a:rPr lang="en-US" b="1">
                  <a:latin typeface="Tahoma" pitchFamily="34" charset="0"/>
                </a:rPr>
                <a:t>2</a:t>
              </a:r>
              <a:endParaRPr lang="ru-RU" b="1">
                <a:latin typeface="Tahoma" pitchFamily="34" charset="0"/>
              </a:endParaRPr>
            </a:p>
          </p:txBody>
        </p:sp>
      </p:grpSp>
      <p:grpSp>
        <p:nvGrpSpPr>
          <p:cNvPr id="14376" name="Group 40"/>
          <p:cNvGrpSpPr>
            <a:grpSpLocks/>
          </p:cNvGrpSpPr>
          <p:nvPr/>
        </p:nvGrpSpPr>
        <p:grpSpPr bwMode="auto">
          <a:xfrm>
            <a:off x="1473200" y="2701925"/>
            <a:ext cx="5791200" cy="557213"/>
            <a:chOff x="928" y="1744"/>
            <a:chExt cx="3648" cy="351"/>
          </a:xfrm>
        </p:grpSpPr>
        <p:sp>
          <p:nvSpPr>
            <p:cNvPr id="14364" name="Line 4"/>
            <p:cNvSpPr>
              <a:spLocks noChangeShapeType="1"/>
            </p:cNvSpPr>
            <p:nvPr/>
          </p:nvSpPr>
          <p:spPr bwMode="auto">
            <a:xfrm rot="-5400000">
              <a:off x="2752" y="248"/>
              <a:ext cx="0" cy="36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365" name="Object 5"/>
            <p:cNvGraphicFramePr>
              <a:graphicFrameLocks noChangeAspect="1"/>
            </p:cNvGraphicFramePr>
            <p:nvPr/>
          </p:nvGraphicFramePr>
          <p:xfrm>
            <a:off x="2624" y="1744"/>
            <a:ext cx="312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99" name="Формула" r:id="rId9" imgW="95216" imgH="114287" progId="Equation.3">
                    <p:embed/>
                  </p:oleObj>
                </mc:Choice>
                <mc:Fallback>
                  <p:oleObj name="Формула" r:id="rId9" imgW="95216" imgH="11428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4" y="1744"/>
                          <a:ext cx="312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73" name="Group 37"/>
          <p:cNvGrpSpPr>
            <a:grpSpLocks/>
          </p:cNvGrpSpPr>
          <p:nvPr/>
        </p:nvGrpSpPr>
        <p:grpSpPr bwMode="auto">
          <a:xfrm>
            <a:off x="1460500" y="1647825"/>
            <a:ext cx="5867400" cy="1790700"/>
            <a:chOff x="920" y="1080"/>
            <a:chExt cx="3696" cy="1128"/>
          </a:xfrm>
        </p:grpSpPr>
        <p:sp>
          <p:nvSpPr>
            <p:cNvPr id="14360" name="Line 19"/>
            <p:cNvSpPr>
              <a:spLocks noChangeShapeType="1"/>
            </p:cNvSpPr>
            <p:nvPr/>
          </p:nvSpPr>
          <p:spPr bwMode="auto">
            <a:xfrm rot="-5400000">
              <a:off x="4062" y="1654"/>
              <a:ext cx="11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61" name="Group 36"/>
            <p:cNvGrpSpPr>
              <a:grpSpLocks/>
            </p:cNvGrpSpPr>
            <p:nvPr/>
          </p:nvGrpSpPr>
          <p:grpSpPr bwMode="auto">
            <a:xfrm>
              <a:off x="920" y="1080"/>
              <a:ext cx="1824" cy="1080"/>
              <a:chOff x="920" y="1080"/>
              <a:chExt cx="1824" cy="1080"/>
            </a:xfrm>
          </p:grpSpPr>
          <p:sp>
            <p:nvSpPr>
              <p:cNvPr id="14362" name="Line 18"/>
              <p:cNvSpPr>
                <a:spLocks noChangeShapeType="1"/>
              </p:cNvSpPr>
              <p:nvPr/>
            </p:nvSpPr>
            <p:spPr bwMode="auto">
              <a:xfrm rot="-5400000">
                <a:off x="2400" y="1432"/>
                <a:ext cx="68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Line 20"/>
              <p:cNvSpPr>
                <a:spLocks noChangeShapeType="1"/>
              </p:cNvSpPr>
              <p:nvPr/>
            </p:nvSpPr>
            <p:spPr bwMode="auto">
              <a:xfrm rot="-5400000">
                <a:off x="380" y="1620"/>
                <a:ext cx="108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374" name="Group 38"/>
          <p:cNvGrpSpPr>
            <a:grpSpLocks/>
          </p:cNvGrpSpPr>
          <p:nvPr/>
        </p:nvGrpSpPr>
        <p:grpSpPr bwMode="auto">
          <a:xfrm>
            <a:off x="1447800" y="2028825"/>
            <a:ext cx="2933700" cy="630238"/>
            <a:chOff x="912" y="1296"/>
            <a:chExt cx="1848" cy="397"/>
          </a:xfrm>
        </p:grpSpPr>
        <p:sp>
          <p:nvSpPr>
            <p:cNvPr id="14358" name="Line 4"/>
            <p:cNvSpPr>
              <a:spLocks noChangeShapeType="1"/>
            </p:cNvSpPr>
            <p:nvPr/>
          </p:nvSpPr>
          <p:spPr bwMode="auto">
            <a:xfrm rot="-5400000">
              <a:off x="1836" y="756"/>
              <a:ext cx="0" cy="18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359" name="Object 5"/>
            <p:cNvGraphicFramePr>
              <a:graphicFrameLocks noChangeAspect="1"/>
            </p:cNvGraphicFramePr>
            <p:nvPr/>
          </p:nvGraphicFramePr>
          <p:xfrm>
            <a:off x="1710" y="1296"/>
            <a:ext cx="334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0" name="Формула" r:id="rId11" imgW="123808" imgH="152383" progId="Equation.3">
                    <p:embed/>
                  </p:oleObj>
                </mc:Choice>
                <mc:Fallback>
                  <p:oleObj name="Формула" r:id="rId11" imgW="123808" imgH="1523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0" y="1296"/>
                          <a:ext cx="334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4381500" y="2054225"/>
            <a:ext cx="2933700" cy="630238"/>
            <a:chOff x="2760" y="1312"/>
            <a:chExt cx="1848" cy="397"/>
          </a:xfrm>
        </p:grpSpPr>
        <p:sp>
          <p:nvSpPr>
            <p:cNvPr id="14356" name="Line 4"/>
            <p:cNvSpPr>
              <a:spLocks noChangeShapeType="1"/>
            </p:cNvSpPr>
            <p:nvPr/>
          </p:nvSpPr>
          <p:spPr bwMode="auto">
            <a:xfrm rot="-5400000">
              <a:off x="3684" y="756"/>
              <a:ext cx="0" cy="18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357" name="Object 5"/>
            <p:cNvGraphicFramePr>
              <a:graphicFrameLocks noChangeAspect="1"/>
            </p:cNvGraphicFramePr>
            <p:nvPr/>
          </p:nvGraphicFramePr>
          <p:xfrm>
            <a:off x="3477" y="1312"/>
            <a:ext cx="356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1" name="Формула" r:id="rId13" imgW="133249" imgH="152383" progId="Equation.3">
                    <p:embed/>
                  </p:oleObj>
                </mc:Choice>
                <mc:Fallback>
                  <p:oleObj name="Формула" r:id="rId13" imgW="133249" imgH="1523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1312"/>
                          <a:ext cx="356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70" name="Group 34"/>
          <p:cNvGrpSpPr>
            <a:grpSpLocks/>
          </p:cNvGrpSpPr>
          <p:nvPr/>
        </p:nvGrpSpPr>
        <p:grpSpPr bwMode="auto">
          <a:xfrm>
            <a:off x="3962400" y="936625"/>
            <a:ext cx="914400" cy="774700"/>
            <a:chOff x="2496" y="800"/>
            <a:chExt cx="576" cy="488"/>
          </a:xfrm>
        </p:grpSpPr>
        <p:sp>
          <p:nvSpPr>
            <p:cNvPr id="14354" name="Line 28"/>
            <p:cNvSpPr>
              <a:spLocks noChangeShapeType="1"/>
            </p:cNvSpPr>
            <p:nvPr/>
          </p:nvSpPr>
          <p:spPr bwMode="auto">
            <a:xfrm>
              <a:off x="2496" y="1288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355" name="Object 3"/>
            <p:cNvGraphicFramePr>
              <a:graphicFrameLocks noChangeAspect="1"/>
            </p:cNvGraphicFramePr>
            <p:nvPr/>
          </p:nvGraphicFramePr>
          <p:xfrm>
            <a:off x="2688" y="800"/>
            <a:ext cx="356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2" name="Формула" r:id="rId15" imgW="95216" imgH="152383" progId="Equation.3">
                    <p:embed/>
                  </p:oleObj>
                </mc:Choice>
                <mc:Fallback>
                  <p:oleObj name="Формула" r:id="rId15" imgW="95216" imgH="1523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800"/>
                          <a:ext cx="356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69" name="Group 33"/>
          <p:cNvGrpSpPr>
            <a:grpSpLocks/>
          </p:cNvGrpSpPr>
          <p:nvPr/>
        </p:nvGrpSpPr>
        <p:grpSpPr bwMode="auto">
          <a:xfrm>
            <a:off x="990600" y="885825"/>
            <a:ext cx="914400" cy="812800"/>
            <a:chOff x="624" y="768"/>
            <a:chExt cx="576" cy="512"/>
          </a:xfrm>
        </p:grpSpPr>
        <p:sp>
          <p:nvSpPr>
            <p:cNvPr id="14352" name="Line 27"/>
            <p:cNvSpPr>
              <a:spLocks noChangeShapeType="1"/>
            </p:cNvSpPr>
            <p:nvPr/>
          </p:nvSpPr>
          <p:spPr bwMode="auto">
            <a:xfrm>
              <a:off x="624" y="1280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353" name="Object 3"/>
            <p:cNvGraphicFramePr>
              <a:graphicFrameLocks noChangeAspect="1"/>
            </p:cNvGraphicFramePr>
            <p:nvPr/>
          </p:nvGraphicFramePr>
          <p:xfrm>
            <a:off x="747" y="768"/>
            <a:ext cx="301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3" name="Формула" r:id="rId17" imgW="76335" imgH="152383" progId="Equation.3">
                    <p:embed/>
                  </p:oleObj>
                </mc:Choice>
                <mc:Fallback>
                  <p:oleObj name="Формула" r:id="rId17" imgW="76335" imgH="1523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" y="768"/>
                          <a:ext cx="301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6858000" y="963613"/>
            <a:ext cx="914400" cy="735012"/>
            <a:chOff x="4320" y="817"/>
            <a:chExt cx="576" cy="463"/>
          </a:xfrm>
        </p:grpSpPr>
        <p:sp>
          <p:nvSpPr>
            <p:cNvPr id="14350" name="Line 29"/>
            <p:cNvSpPr>
              <a:spLocks noChangeShapeType="1"/>
            </p:cNvSpPr>
            <p:nvPr/>
          </p:nvSpPr>
          <p:spPr bwMode="auto">
            <a:xfrm>
              <a:off x="4320" y="1280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351" name="Object 3"/>
            <p:cNvGraphicFramePr>
              <a:graphicFrameLocks noChangeAspect="1"/>
            </p:cNvGraphicFramePr>
            <p:nvPr/>
          </p:nvGraphicFramePr>
          <p:xfrm>
            <a:off x="4553" y="817"/>
            <a:ext cx="27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4" name="Формула" r:id="rId19" imgW="57184" imgH="95375" progId="Equation.3">
                    <p:embed/>
                  </p:oleObj>
                </mc:Choice>
                <mc:Fallback>
                  <p:oleObj name="Формула" r:id="rId19" imgW="57184" imgH="9537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817"/>
                          <a:ext cx="27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2637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7" rIns="92075" bIns="46037"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n – </a:t>
            </a:r>
            <a:r>
              <a:rPr lang="ru-RU" smtClean="0">
                <a:solidFill>
                  <a:schemeClr val="tx1"/>
                </a:solidFill>
              </a:rPr>
              <a:t>одинаковых проводников</a:t>
            </a:r>
          </a:p>
        </p:txBody>
      </p:sp>
      <p:graphicFrame>
        <p:nvGraphicFramePr>
          <p:cNvPr id="114691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60638" y="4308475"/>
          <a:ext cx="394652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Формула" r:id="rId3" imgW="494870" imgH="215713" progId="Equation.3">
                  <p:embed/>
                </p:oleObj>
              </mc:Choice>
              <mc:Fallback>
                <p:oleObj name="Формула" r:id="rId3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4308475"/>
                        <a:ext cx="3946525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8" name="Group 16"/>
          <p:cNvGrpSpPr>
            <a:grpSpLocks/>
          </p:cNvGrpSpPr>
          <p:nvPr/>
        </p:nvGrpSpPr>
        <p:grpSpPr bwMode="auto">
          <a:xfrm>
            <a:off x="179388" y="2205038"/>
            <a:ext cx="8640762" cy="576262"/>
            <a:chOff x="113" y="1389"/>
            <a:chExt cx="5443" cy="363"/>
          </a:xfrm>
        </p:grpSpPr>
        <p:sp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476" y="1389"/>
              <a:ext cx="907" cy="3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 dirty="0">
                  <a:latin typeface="Tahoma" pitchFamily="34" charset="0"/>
                </a:rPr>
                <a:t>R</a:t>
              </a:r>
              <a:r>
                <a:rPr lang="en-US" b="1" dirty="0">
                  <a:latin typeface="Tahoma" pitchFamily="34" charset="0"/>
                </a:rPr>
                <a:t>1</a:t>
              </a:r>
              <a:endParaRPr lang="ru-RU" b="1" dirty="0">
                <a:latin typeface="Tahoma" pitchFamily="34" charset="0"/>
              </a:endParaRPr>
            </a:p>
          </p:txBody>
        </p:sp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746" y="1389"/>
              <a:ext cx="907" cy="3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Tahoma" pitchFamily="34" charset="0"/>
                </a:rPr>
                <a:t>R</a:t>
              </a:r>
              <a:r>
                <a:rPr lang="en-US" b="1">
                  <a:latin typeface="Tahoma" pitchFamily="34" charset="0"/>
                </a:rPr>
                <a:t>1</a:t>
              </a:r>
              <a:endParaRPr lang="ru-RU" b="1">
                <a:latin typeface="Tahoma" pitchFamily="34" charset="0"/>
              </a:endParaRPr>
            </a:p>
          </p:txBody>
        </p:sp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3016" y="1389"/>
              <a:ext cx="907" cy="3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Tahoma" pitchFamily="34" charset="0"/>
                </a:rPr>
                <a:t>R</a:t>
              </a:r>
              <a:r>
                <a:rPr lang="en-US" b="1">
                  <a:latin typeface="Tahoma" pitchFamily="34" charset="0"/>
                </a:rPr>
                <a:t>1</a:t>
              </a:r>
              <a:endParaRPr lang="ru-RU" b="1">
                <a:latin typeface="Tahoma" pitchFamily="34" charset="0"/>
              </a:endParaRPr>
            </a:p>
          </p:txBody>
        </p:sp>
        <p:sp>
          <p:nvSpPr>
            <p:cNvPr id="16393" name="Rectangle 7"/>
            <p:cNvSpPr>
              <a:spLocks noChangeArrowheads="1"/>
            </p:cNvSpPr>
            <p:nvPr/>
          </p:nvSpPr>
          <p:spPr bwMode="auto">
            <a:xfrm>
              <a:off x="4286" y="1389"/>
              <a:ext cx="907" cy="3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Tahoma" pitchFamily="34" charset="0"/>
                </a:rPr>
                <a:t>R</a:t>
              </a:r>
              <a:r>
                <a:rPr lang="en-US" b="1">
                  <a:latin typeface="Tahoma" pitchFamily="34" charset="0"/>
                </a:rPr>
                <a:t>1</a:t>
              </a:r>
              <a:endParaRPr lang="ru-RU" b="1">
                <a:latin typeface="Tahoma" pitchFamily="34" charset="0"/>
              </a:endParaRPr>
            </a:p>
          </p:txBody>
        </p:sp>
        <p:sp>
          <p:nvSpPr>
            <p:cNvPr id="16394" name="Line 8"/>
            <p:cNvSpPr>
              <a:spLocks noChangeShapeType="1"/>
            </p:cNvSpPr>
            <p:nvPr/>
          </p:nvSpPr>
          <p:spPr bwMode="auto">
            <a:xfrm flipH="1">
              <a:off x="11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Line 9"/>
            <p:cNvSpPr>
              <a:spLocks noChangeShapeType="1"/>
            </p:cNvSpPr>
            <p:nvPr/>
          </p:nvSpPr>
          <p:spPr bwMode="auto">
            <a:xfrm flipH="1">
              <a:off x="392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Line 10"/>
            <p:cNvSpPr>
              <a:spLocks noChangeShapeType="1"/>
            </p:cNvSpPr>
            <p:nvPr/>
          </p:nvSpPr>
          <p:spPr bwMode="auto">
            <a:xfrm flipH="1">
              <a:off x="265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11"/>
            <p:cNvSpPr>
              <a:spLocks noChangeShapeType="1"/>
            </p:cNvSpPr>
            <p:nvPr/>
          </p:nvSpPr>
          <p:spPr bwMode="auto">
            <a:xfrm flipH="1">
              <a:off x="138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2"/>
            <p:cNvSpPr>
              <a:spLocks noChangeShapeType="1"/>
            </p:cNvSpPr>
            <p:nvPr/>
          </p:nvSpPr>
          <p:spPr bwMode="auto">
            <a:xfrm flipH="1">
              <a:off x="5193" y="1570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14701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865313" y="3151188"/>
          <a:ext cx="54133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Формула" r:id="rId5" imgW="1218671" imgH="215806" progId="Equation.3">
                  <p:embed/>
                </p:oleObj>
              </mc:Choice>
              <mc:Fallback>
                <p:oleObj name="Формула" r:id="rId5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3151188"/>
                        <a:ext cx="54133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47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81000" y="76200"/>
            <a:ext cx="8229600" cy="1143000"/>
          </a:xfrm>
        </p:spPr>
        <p:txBody>
          <a:bodyPr lIns="92075" tIns="46037" rIns="92075" bIns="46037"/>
          <a:lstStyle/>
          <a:p>
            <a:pPr eaLnBrk="1" hangingPunct="1"/>
            <a:r>
              <a:rPr lang="ru-RU" sz="4000" smtClean="0"/>
              <a:t>Параллельное соединение</a:t>
            </a:r>
          </a:p>
        </p:txBody>
      </p:sp>
      <p:graphicFrame>
        <p:nvGraphicFramePr>
          <p:cNvPr id="11571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876800" y="4343400"/>
          <a:ext cx="32004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" name="Формула" r:id="rId3" imgW="812447" imgH="431613" progId="Equation.3">
                  <p:embed/>
                </p:oleObj>
              </mc:Choice>
              <mc:Fallback>
                <p:oleObj name="Формула" r:id="rId3" imgW="8124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343400"/>
                        <a:ext cx="32004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1000" y="4495800"/>
          <a:ext cx="38100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1" name="Формула" r:id="rId5" imgW="571567" imgH="152383" progId="Equation.3">
                  <p:embed/>
                </p:oleObj>
              </mc:Choice>
              <mc:Fallback>
                <p:oleObj name="Формула" r:id="rId5" imgW="571567" imgH="1523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95800"/>
                        <a:ext cx="381000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1295400" y="1143000"/>
            <a:ext cx="6046788" cy="1871663"/>
            <a:chOff x="839" y="720"/>
            <a:chExt cx="3809" cy="1179"/>
          </a:xfrm>
        </p:grpSpPr>
        <p:sp>
          <p:nvSpPr>
            <p:cNvPr id="22549" name="Rectangle 6"/>
            <p:cNvSpPr>
              <a:spLocks noChangeArrowheads="1"/>
            </p:cNvSpPr>
            <p:nvPr/>
          </p:nvSpPr>
          <p:spPr bwMode="auto">
            <a:xfrm>
              <a:off x="2290" y="720"/>
              <a:ext cx="907" cy="3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 dirty="0">
                  <a:latin typeface="Tahoma" pitchFamily="34" charset="0"/>
                </a:rPr>
                <a:t>R</a:t>
              </a:r>
              <a:r>
                <a:rPr lang="en-US" b="1" dirty="0">
                  <a:latin typeface="Tahoma" pitchFamily="34" charset="0"/>
                </a:rPr>
                <a:t>1</a:t>
              </a:r>
              <a:endParaRPr lang="ru-RU" b="1" dirty="0">
                <a:latin typeface="Tahoma" pitchFamily="34" charset="0"/>
              </a:endParaRPr>
            </a:p>
          </p:txBody>
        </p:sp>
        <p:sp>
          <p:nvSpPr>
            <p:cNvPr id="22550" name="Rectangle 7"/>
            <p:cNvSpPr>
              <a:spLocks noChangeArrowheads="1"/>
            </p:cNvSpPr>
            <p:nvPr/>
          </p:nvSpPr>
          <p:spPr bwMode="auto">
            <a:xfrm>
              <a:off x="2290" y="1536"/>
              <a:ext cx="907" cy="3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Tahoma" pitchFamily="34" charset="0"/>
                </a:rPr>
                <a:t>R</a:t>
              </a:r>
              <a:r>
                <a:rPr lang="en-US" b="1">
                  <a:latin typeface="Tahoma" pitchFamily="34" charset="0"/>
                </a:rPr>
                <a:t>2</a:t>
              </a:r>
              <a:endParaRPr lang="ru-RU" b="1">
                <a:latin typeface="Tahoma" pitchFamily="34" charset="0"/>
              </a:endParaRPr>
            </a:p>
          </p:txBody>
        </p:sp>
        <p:sp>
          <p:nvSpPr>
            <p:cNvPr id="22551" name="Line 8"/>
            <p:cNvSpPr>
              <a:spLocks noChangeShapeType="1"/>
            </p:cNvSpPr>
            <p:nvPr/>
          </p:nvSpPr>
          <p:spPr bwMode="auto">
            <a:xfrm flipH="1">
              <a:off x="1565" y="901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Line 9"/>
            <p:cNvSpPr>
              <a:spLocks noChangeShapeType="1"/>
            </p:cNvSpPr>
            <p:nvPr/>
          </p:nvSpPr>
          <p:spPr bwMode="auto">
            <a:xfrm flipH="1">
              <a:off x="839" y="1310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Line 10"/>
            <p:cNvSpPr>
              <a:spLocks noChangeShapeType="1"/>
            </p:cNvSpPr>
            <p:nvPr/>
          </p:nvSpPr>
          <p:spPr bwMode="auto">
            <a:xfrm flipH="1">
              <a:off x="3923" y="1310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Line 11"/>
            <p:cNvSpPr>
              <a:spLocks noChangeShapeType="1"/>
            </p:cNvSpPr>
            <p:nvPr/>
          </p:nvSpPr>
          <p:spPr bwMode="auto">
            <a:xfrm flipH="1">
              <a:off x="1565" y="1718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Line 12"/>
            <p:cNvSpPr>
              <a:spLocks noChangeShapeType="1"/>
            </p:cNvSpPr>
            <p:nvPr/>
          </p:nvSpPr>
          <p:spPr bwMode="auto">
            <a:xfrm flipH="1">
              <a:off x="3198" y="1718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Line 13"/>
            <p:cNvSpPr>
              <a:spLocks noChangeShapeType="1"/>
            </p:cNvSpPr>
            <p:nvPr/>
          </p:nvSpPr>
          <p:spPr bwMode="auto">
            <a:xfrm flipH="1">
              <a:off x="3198" y="901"/>
              <a:ext cx="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Line 14"/>
            <p:cNvSpPr>
              <a:spLocks noChangeShapeType="1"/>
            </p:cNvSpPr>
            <p:nvPr/>
          </p:nvSpPr>
          <p:spPr bwMode="auto">
            <a:xfrm>
              <a:off x="1565" y="901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Line 15"/>
            <p:cNvSpPr>
              <a:spLocks noChangeShapeType="1"/>
            </p:cNvSpPr>
            <p:nvPr/>
          </p:nvSpPr>
          <p:spPr bwMode="auto">
            <a:xfrm>
              <a:off x="3923" y="901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1447800" y="1343025"/>
            <a:ext cx="914400" cy="735013"/>
            <a:chOff x="4320" y="817"/>
            <a:chExt cx="576" cy="463"/>
          </a:xfrm>
        </p:grpSpPr>
        <p:sp>
          <p:nvSpPr>
            <p:cNvPr id="22547" name="Line 17"/>
            <p:cNvSpPr>
              <a:spLocks noChangeShapeType="1"/>
            </p:cNvSpPr>
            <p:nvPr/>
          </p:nvSpPr>
          <p:spPr bwMode="auto">
            <a:xfrm>
              <a:off x="4320" y="1280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2548" name="Object 3"/>
            <p:cNvGraphicFramePr>
              <a:graphicFrameLocks noChangeAspect="1"/>
            </p:cNvGraphicFramePr>
            <p:nvPr/>
          </p:nvGraphicFramePr>
          <p:xfrm>
            <a:off x="4553" y="817"/>
            <a:ext cx="27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2" name="Формула" r:id="rId7" imgW="57184" imgH="95375" progId="Equation.3">
                    <p:embed/>
                  </p:oleObj>
                </mc:Choice>
                <mc:Fallback>
                  <p:oleObj name="Формула" r:id="rId7" imgW="57184" imgH="9537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3" y="817"/>
                          <a:ext cx="274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2562225" y="609600"/>
            <a:ext cx="914400" cy="812800"/>
            <a:chOff x="624" y="768"/>
            <a:chExt cx="576" cy="512"/>
          </a:xfrm>
        </p:grpSpPr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>
              <a:off x="624" y="1280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2546" name="Object 3"/>
            <p:cNvGraphicFramePr>
              <a:graphicFrameLocks noChangeAspect="1"/>
            </p:cNvGraphicFramePr>
            <p:nvPr/>
          </p:nvGraphicFramePr>
          <p:xfrm>
            <a:off x="747" y="768"/>
            <a:ext cx="301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3" name="Формула" r:id="rId9" imgW="76335" imgH="152383" progId="Equation.3">
                    <p:embed/>
                  </p:oleObj>
                </mc:Choice>
                <mc:Fallback>
                  <p:oleObj name="Формула" r:id="rId9" imgW="76335" imgH="1523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" y="768"/>
                          <a:ext cx="301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2667000" y="1962150"/>
            <a:ext cx="914400" cy="774700"/>
            <a:chOff x="2496" y="800"/>
            <a:chExt cx="576" cy="488"/>
          </a:xfrm>
        </p:grpSpPr>
        <p:sp>
          <p:nvSpPr>
            <p:cNvPr id="22543" name="Line 23"/>
            <p:cNvSpPr>
              <a:spLocks noChangeShapeType="1"/>
            </p:cNvSpPr>
            <p:nvPr/>
          </p:nvSpPr>
          <p:spPr bwMode="auto">
            <a:xfrm>
              <a:off x="2496" y="1288"/>
              <a:ext cx="57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2544" name="Object 3"/>
            <p:cNvGraphicFramePr>
              <a:graphicFrameLocks noChangeAspect="1"/>
            </p:cNvGraphicFramePr>
            <p:nvPr/>
          </p:nvGraphicFramePr>
          <p:xfrm>
            <a:off x="2688" y="800"/>
            <a:ext cx="356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4" name="Формула" r:id="rId11" imgW="95216" imgH="152383" progId="Equation.3">
                    <p:embed/>
                  </p:oleObj>
                </mc:Choice>
                <mc:Fallback>
                  <p:oleObj name="Формула" r:id="rId11" imgW="95216" imgH="1523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800"/>
                          <a:ext cx="356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1362075" y="3048000"/>
            <a:ext cx="5953125" cy="752475"/>
            <a:chOff x="858" y="1920"/>
            <a:chExt cx="3750" cy="474"/>
          </a:xfrm>
        </p:grpSpPr>
        <p:graphicFrame>
          <p:nvGraphicFramePr>
            <p:cNvPr id="22541" name="Object 16"/>
            <p:cNvGraphicFramePr>
              <a:graphicFrameLocks noChangeAspect="1"/>
            </p:cNvGraphicFramePr>
            <p:nvPr/>
          </p:nvGraphicFramePr>
          <p:xfrm>
            <a:off x="1920" y="1920"/>
            <a:ext cx="1632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5" name="Формула" r:id="rId13" imgW="704816" imgH="152383" progId="Equation.3">
                    <p:embed/>
                  </p:oleObj>
                </mc:Choice>
                <mc:Fallback>
                  <p:oleObj name="Формула" r:id="rId13" imgW="704816" imgH="15238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920"/>
                          <a:ext cx="1632" cy="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Line 4"/>
            <p:cNvSpPr>
              <a:spLocks noChangeShapeType="1"/>
            </p:cNvSpPr>
            <p:nvPr/>
          </p:nvSpPr>
          <p:spPr bwMode="auto">
            <a:xfrm rot="-5400000">
              <a:off x="2733" y="489"/>
              <a:ext cx="0" cy="37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1358900" y="2009775"/>
            <a:ext cx="5956300" cy="1876425"/>
            <a:chOff x="856" y="1266"/>
            <a:chExt cx="3752" cy="1182"/>
          </a:xfrm>
        </p:grpSpPr>
        <p:sp>
          <p:nvSpPr>
            <p:cNvPr id="22539" name="Line 19"/>
            <p:cNvSpPr>
              <a:spLocks noChangeShapeType="1"/>
            </p:cNvSpPr>
            <p:nvPr/>
          </p:nvSpPr>
          <p:spPr bwMode="auto">
            <a:xfrm rot="-5400000">
              <a:off x="4032" y="1872"/>
              <a:ext cx="115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Line 20"/>
            <p:cNvSpPr>
              <a:spLocks noChangeShapeType="1"/>
            </p:cNvSpPr>
            <p:nvPr/>
          </p:nvSpPr>
          <p:spPr bwMode="auto">
            <a:xfrm rot="-5400000">
              <a:off x="265" y="1857"/>
              <a:ext cx="118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6310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7163"/>
            <a:ext cx="9144000" cy="1905001"/>
          </a:xfrm>
        </p:spPr>
        <p:txBody>
          <a:bodyPr lIns="92075" tIns="46037" rIns="92075" bIns="46037"/>
          <a:lstStyle/>
          <a:p>
            <a:pPr eaLnBrk="1" hangingPunct="1"/>
            <a:r>
              <a:rPr lang="ru-RU" sz="3600" smtClean="0"/>
              <a:t>Вычислить общее сопротивление, если сопротивление каждого резистора 30 Ом</a:t>
            </a:r>
          </a:p>
        </p:txBody>
      </p:sp>
      <p:grpSp>
        <p:nvGrpSpPr>
          <p:cNvPr id="23555" name="Group 17"/>
          <p:cNvGrpSpPr>
            <a:grpSpLocks/>
          </p:cNvGrpSpPr>
          <p:nvPr/>
        </p:nvGrpSpPr>
        <p:grpSpPr bwMode="auto">
          <a:xfrm>
            <a:off x="295275" y="1744663"/>
            <a:ext cx="2517775" cy="3222625"/>
            <a:chOff x="912" y="1584"/>
            <a:chExt cx="1586" cy="203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560" name="Rectangle 3"/>
            <p:cNvSpPr>
              <a:spLocks noChangeArrowheads="1"/>
            </p:cNvSpPr>
            <p:nvPr/>
          </p:nvSpPr>
          <p:spPr bwMode="auto">
            <a:xfrm>
              <a:off x="2136" y="2160"/>
              <a:ext cx="362" cy="907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Tahoma" pitchFamily="34" charset="0"/>
                </a:rPr>
                <a:t>R</a:t>
              </a:r>
              <a:endParaRPr lang="ru-RU" sz="4000" b="1">
                <a:latin typeface="Tahoma" pitchFamily="34" charset="0"/>
              </a:endParaRPr>
            </a:p>
          </p:txBody>
        </p:sp>
        <p:sp>
          <p:nvSpPr>
            <p:cNvPr id="23561" name="Line 4"/>
            <p:cNvSpPr>
              <a:spLocks noChangeShapeType="1"/>
            </p:cNvSpPr>
            <p:nvPr/>
          </p:nvSpPr>
          <p:spPr bwMode="auto">
            <a:xfrm rot="16148240" flipV="1">
              <a:off x="957" y="2024"/>
              <a:ext cx="27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5"/>
            <p:cNvSpPr>
              <a:spLocks noChangeShapeType="1"/>
            </p:cNvSpPr>
            <p:nvPr/>
          </p:nvSpPr>
          <p:spPr bwMode="auto">
            <a:xfrm rot="16148240" flipH="1">
              <a:off x="2182" y="3202"/>
              <a:ext cx="272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Line 6"/>
            <p:cNvSpPr>
              <a:spLocks noChangeShapeType="1"/>
            </p:cNvSpPr>
            <p:nvPr/>
          </p:nvSpPr>
          <p:spPr bwMode="auto">
            <a:xfrm rot="16148240" flipH="1">
              <a:off x="2182" y="2023"/>
              <a:ext cx="272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Line 8"/>
            <p:cNvSpPr>
              <a:spLocks noChangeShapeType="1"/>
            </p:cNvSpPr>
            <p:nvPr/>
          </p:nvSpPr>
          <p:spPr bwMode="auto">
            <a:xfrm rot="16148240" flipH="1">
              <a:off x="958" y="3202"/>
              <a:ext cx="272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Line 10"/>
            <p:cNvSpPr>
              <a:spLocks noChangeShapeType="1"/>
            </p:cNvSpPr>
            <p:nvPr/>
          </p:nvSpPr>
          <p:spPr bwMode="auto">
            <a:xfrm>
              <a:off x="1093" y="1888"/>
              <a:ext cx="122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11"/>
            <p:cNvSpPr>
              <a:spLocks noChangeShapeType="1"/>
            </p:cNvSpPr>
            <p:nvPr/>
          </p:nvSpPr>
          <p:spPr bwMode="auto">
            <a:xfrm flipH="1">
              <a:off x="1093" y="3339"/>
              <a:ext cx="122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Line 13"/>
            <p:cNvSpPr>
              <a:spLocks noChangeShapeType="1"/>
            </p:cNvSpPr>
            <p:nvPr/>
          </p:nvSpPr>
          <p:spPr bwMode="auto">
            <a:xfrm rot="16263911" flipH="1">
              <a:off x="840" y="2441"/>
              <a:ext cx="1749" cy="3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912" y="2160"/>
              <a:ext cx="362" cy="907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 dirty="0">
                  <a:latin typeface="Tahoma" pitchFamily="34" charset="0"/>
                </a:rPr>
                <a:t>R</a:t>
              </a:r>
              <a:endParaRPr lang="ru-RU" sz="4000" b="1" dirty="0">
                <a:latin typeface="Tahoma" pitchFamily="34" charset="0"/>
              </a:endParaRPr>
            </a:p>
          </p:txBody>
        </p:sp>
        <p:sp>
          <p:nvSpPr>
            <p:cNvPr id="23569" name="Line 9"/>
            <p:cNvSpPr>
              <a:spLocks noChangeShapeType="1"/>
            </p:cNvSpPr>
            <p:nvPr/>
          </p:nvSpPr>
          <p:spPr bwMode="auto">
            <a:xfrm rot="16148240" flipH="1">
              <a:off x="1583" y="3477"/>
              <a:ext cx="272" cy="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 rot="5336089" flipH="1" flipV="1">
              <a:off x="1498" y="2092"/>
              <a:ext cx="432" cy="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Rectangle 15"/>
            <p:cNvSpPr>
              <a:spLocks noChangeArrowheads="1"/>
            </p:cNvSpPr>
            <p:nvPr/>
          </p:nvSpPr>
          <p:spPr bwMode="auto">
            <a:xfrm>
              <a:off x="1547" y="2160"/>
              <a:ext cx="362" cy="907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b="1">
                  <a:latin typeface="Tahoma" pitchFamily="34" charset="0"/>
                </a:rPr>
                <a:t>R</a:t>
              </a:r>
              <a:endParaRPr lang="ru-RU" sz="4000" b="1">
                <a:latin typeface="Tahoma" pitchFamily="34" charset="0"/>
              </a:endParaRPr>
            </a:p>
          </p:txBody>
        </p:sp>
      </p:grpSp>
      <p:graphicFrame>
        <p:nvGraphicFramePr>
          <p:cNvPr id="116758" name="Object 22"/>
          <p:cNvGraphicFramePr>
            <a:graphicFrameLocks noChangeAspect="1"/>
          </p:cNvGraphicFramePr>
          <p:nvPr/>
        </p:nvGraphicFramePr>
        <p:xfrm>
          <a:off x="3476625" y="1812925"/>
          <a:ext cx="3716338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" name="Формула" r:id="rId3" imgW="1040948" imgH="380835" progId="Equation.3">
                  <p:embed/>
                </p:oleObj>
              </mc:Choice>
              <mc:Fallback>
                <p:oleObj name="Формула" r:id="rId3" imgW="1040948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812925"/>
                        <a:ext cx="3716338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2"/>
          <p:cNvGraphicFramePr>
            <a:graphicFrameLocks noChangeAspect="1"/>
          </p:cNvGraphicFramePr>
          <p:nvPr/>
        </p:nvGraphicFramePr>
        <p:xfrm>
          <a:off x="7121525" y="1787525"/>
          <a:ext cx="1041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Формула" r:id="rId5" imgW="291973" imgH="342751" progId="Equation.3">
                  <p:embed/>
                </p:oleObj>
              </mc:Choice>
              <mc:Fallback>
                <p:oleObj name="Формула" r:id="rId5" imgW="291973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787525"/>
                        <a:ext cx="10414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7" name="Object 21"/>
          <p:cNvGraphicFramePr>
            <a:graphicFrameLocks noChangeAspect="1"/>
          </p:cNvGraphicFramePr>
          <p:nvPr/>
        </p:nvGraphicFramePr>
        <p:xfrm>
          <a:off x="3568700" y="3500438"/>
          <a:ext cx="17748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0" name="Формула" r:id="rId7" imgW="482391" imgH="342751" progId="Equation.3">
                  <p:embed/>
                </p:oleObj>
              </mc:Choice>
              <mc:Fallback>
                <p:oleObj name="Формула" r:id="rId7" imgW="482391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3500438"/>
                        <a:ext cx="177482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5435600" y="3732213"/>
          <a:ext cx="20097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Формула" r:id="rId9" imgW="545626" imgH="203024" progId="Equation.3">
                  <p:embed/>
                </p:oleObj>
              </mc:Choice>
              <mc:Fallback>
                <p:oleObj name="Формула" r:id="rId9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732213"/>
                        <a:ext cx="20097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225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" y="188640"/>
            <a:ext cx="907744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92" y="620688"/>
            <a:ext cx="8712968" cy="2736304"/>
          </a:xfrm>
        </p:spPr>
        <p:txBody>
          <a:bodyPr/>
          <a:lstStyle/>
          <a:p>
            <a:pPr marL="363538" indent="-274638"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Наличие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свободных заряженных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частиц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363538" indent="-274638"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Наличие электрического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поля</a:t>
            </a:r>
          </a:p>
          <a:p>
            <a:pPr marL="363538" indent="-274638">
              <a:spcBef>
                <a:spcPct val="5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Замкнутая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электрическая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цепь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178" cy="576064"/>
          </a:xfrm>
        </p:spPr>
        <p:txBody>
          <a:bodyPr>
            <a:noAutofit/>
          </a:bodyPr>
          <a:lstStyle/>
          <a:p>
            <a:r>
              <a:rPr lang="ru-RU" sz="3200" b="1" i="1" u="sng" dirty="0">
                <a:solidFill>
                  <a:schemeClr val="accent6">
                    <a:lumMod val="50000"/>
                  </a:schemeClr>
                </a:solidFill>
              </a:rPr>
              <a:t>Условия существования электрического тока: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2420888"/>
            <a:ext cx="4812415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85" y="2420888"/>
            <a:ext cx="4271057" cy="32317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6835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ТОК - это упорядоченное (направленное) движение свободных заряженных частиц под действием электрического поля.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7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" y="188640"/>
            <a:ext cx="90643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8" y="3771498"/>
            <a:ext cx="35909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35" y="751074"/>
            <a:ext cx="9123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тех случаях, когда не желают, чтобы через обмотку амперметра шел слишком сильный ток, его шунтируют, то есть снабжают у зажимов ответвлением малого сопротивления, через которое и идёт большая часть </a:t>
            </a:r>
            <a:r>
              <a:rPr lang="ru-RU" dirty="0" smtClean="0"/>
              <a:t>тока.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461" y="0"/>
            <a:ext cx="8784976" cy="751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пределов измерения амперметра 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вольтметра (расчет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шунтов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добавочных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резисторов)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1728726"/>
            <a:ext cx="7096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8" y="2590398"/>
            <a:ext cx="71056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70" y="4725144"/>
            <a:ext cx="4489478" cy="18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6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461" y="0"/>
            <a:ext cx="8784976" cy="751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пределов измерения амперметра 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вольтметра (расчет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шунтов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добавочных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резисторов)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2" y="3797050"/>
            <a:ext cx="35147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9" y="980728"/>
            <a:ext cx="8145433" cy="70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0" y="1684788"/>
            <a:ext cx="8302971" cy="10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84" y="2757337"/>
            <a:ext cx="2091007" cy="17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4" y="4735261"/>
            <a:ext cx="3103848" cy="108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4" y="5817742"/>
            <a:ext cx="3103848" cy="9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и мощность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44" y="980728"/>
            <a:ext cx="9115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протекании тока по однородному участку цепи электрическое поле совершает работу.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827081"/>
            <a:ext cx="25202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Δ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q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= 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Δ</a:t>
            </a:r>
            <a:r>
              <a:rPr kumimoji="0" lang="ru-RU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8088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(</a:t>
            </a:r>
            <a:r>
              <a:rPr lang="pl-PL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l-PL" sz="4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pl-PL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l-PL" sz="4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 Δq = Δ</a:t>
            </a:r>
            <a:r>
              <a:rPr lang="pl-PL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l-PL" sz="4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l-PL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 Δt</a:t>
            </a:r>
            <a:r>
              <a:rPr lang="pl-PL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pl-PL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 I Δt,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47" y="2560938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Электрическое поле на выделенном </a:t>
            </a:r>
            <a:r>
              <a:rPr lang="ru-RU" sz="2200" dirty="0" smtClean="0"/>
              <a:t>участке </a:t>
            </a:r>
            <a:r>
              <a:rPr lang="ru-RU" sz="2200" dirty="0"/>
              <a:t>совершает работу 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810" y="3700858"/>
            <a:ext cx="8812623" cy="830997"/>
          </a:xfrm>
          <a:prstGeom prst="rect">
            <a:avLst/>
          </a:prstGeom>
          <a:solidFill>
            <a:srgbClr val="FDF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где </a:t>
            </a:r>
            <a:r>
              <a:rPr lang="ru-RU" sz="2400" dirty="0" smtClean="0">
                <a:solidFill>
                  <a:srgbClr val="000000"/>
                </a:solidFill>
                <a:latin typeface="Times"/>
                <a:cs typeface="Arial" pitchFamily="34" charset="0"/>
              </a:rPr>
              <a:t>Δφ</a:t>
            </a:r>
            <a:r>
              <a:rPr lang="ru-RU" sz="2400" baseline="-30000" dirty="0" smtClean="0">
                <a:solidFill>
                  <a:srgbClr val="000000"/>
                </a:solidFill>
                <a:latin typeface="Times"/>
                <a:cs typeface="Arial" pitchFamily="34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 =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Arial" pitchFamily="34" charset="0"/>
              </a:rPr>
              <a:t> – напряжение. Эту работу называют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"/>
                <a:cs typeface="Arial" pitchFamily="34" charset="0"/>
              </a:rPr>
              <a:t>работой электрического тока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2006" y="4393355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0000"/>
                </a:solidFill>
                <a:latin typeface="Times"/>
              </a:rPr>
              <a:t>RI</a:t>
            </a:r>
            <a:r>
              <a:rPr lang="en-US" sz="3600" dirty="0">
                <a:solidFill>
                  <a:srgbClr val="000000"/>
                </a:solidFill>
                <a:latin typeface="Times"/>
              </a:rPr>
              <a:t> = </a:t>
            </a:r>
            <a:r>
              <a:rPr lang="en-US" sz="3600" i="1" dirty="0">
                <a:solidFill>
                  <a:srgbClr val="000000"/>
                </a:solidFill>
                <a:latin typeface="Times"/>
              </a:rPr>
              <a:t>U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920" y="4501076"/>
            <a:ext cx="8640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Если обе части </a:t>
            </a:r>
            <a:r>
              <a:rPr lang="ru-RU" sz="2200" dirty="0" smtClean="0"/>
              <a:t>формулы,                        умножить </a:t>
            </a:r>
            <a:r>
              <a:rPr lang="ru-RU" sz="2200" dirty="0"/>
              <a:t>на </a:t>
            </a:r>
            <a:r>
              <a:rPr lang="en-US" sz="2200" i="1" dirty="0"/>
              <a:t>I</a:t>
            </a:r>
            <a:r>
              <a:rPr lang="el-GR" sz="2200" dirty="0"/>
              <a:t>Δ</a:t>
            </a:r>
            <a:r>
              <a:rPr lang="en-US" i="1" dirty="0"/>
              <a:t>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329952" y="5229200"/>
                <a:ext cx="8064598" cy="1070742"/>
              </a:xfrm>
              <a:prstGeom prst="rect">
                <a:avLst/>
              </a:prstGeom>
              <a:solidFill>
                <a:srgbClr val="FDFFFB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3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ru-RU" sz="36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kumimoji="0" lang="ru-RU" sz="3600" b="1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= </a:t>
                </a:r>
                <a:r>
                  <a:rPr kumimoji="0" lang="ru-RU" sz="3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3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kumimoji="0" lang="ru-RU" sz="3600" b="1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 =</a:t>
                </a:r>
                <a:r>
                  <a:rPr lang="ru-RU" sz="3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ru-RU" sz="3600" b="1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ru-RU" sz="3600" b="1" i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952" y="5229200"/>
                <a:ext cx="8064598" cy="1070742"/>
              </a:xfrm>
              <a:prstGeom prst="rect">
                <a:avLst/>
              </a:prstGeom>
              <a:blipFill rotWithShape="1">
                <a:blip r:embed="rId2"/>
                <a:stretch>
                  <a:fillRect l="-2268" b="-742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2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 animBg="1"/>
      <p:bldP spid="11" grpId="0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нагревается проводник по которому течет ток</a:t>
            </a:r>
            <a:endParaRPr lang="ru-RU" dirty="0"/>
          </a:p>
        </p:txBody>
      </p:sp>
      <p:pic>
        <p:nvPicPr>
          <p:cNvPr id="37890" name="Picture 2" descr="http://refdb.ru/images/1426/2850226/m710bde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38410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Закон Джоуля–Ленца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522" y="692696"/>
            <a:ext cx="3498684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Проводник, по которому проходит ток, нагревается</a:t>
            </a:r>
            <a:endParaRPr lang="ru-RU" sz="2400" dirty="0"/>
          </a:p>
        </p:txBody>
      </p:sp>
      <p:pic>
        <p:nvPicPr>
          <p:cNvPr id="36868" name="Picture 4" descr="http://p9.storage.canalblog.com/96/75/258838/210480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" y="692696"/>
            <a:ext cx="2889431" cy="30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pusk.by/pictures/biog/ccf8f6cddc67e9874d51e480b67e6c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17578"/>
            <a:ext cx="2699792" cy="29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4582906"/>
            <a:ext cx="50592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>
                <a:solidFill>
                  <a:srgbClr val="C00000"/>
                </a:solidFill>
              </a:rPr>
              <a:t>Количество теплоты, выделяемое в единицу времени в рассматриваемом участке цепи, пропорционально произведению квадрата силы тока на этом участке и сопротивлению участка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88206" y="184072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48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1847" y="2574118"/>
            <a:ext cx="33693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тепловой эквивалент работы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системе СИ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872051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8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48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dirty="0"/>
          </a:p>
        </p:txBody>
      </p:sp>
      <p:pic>
        <p:nvPicPr>
          <p:cNvPr id="36876" name="Picture 12" descr="http://sfiz.ru/img/tom2/ris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80" y="3734083"/>
            <a:ext cx="20288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11" y="1771673"/>
            <a:ext cx="6121350" cy="41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188640"/>
            <a:ext cx="3912294" cy="6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6439" y="188640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268760"/>
                <a:ext cx="901098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При последовательном соединении проводников, в каждом из них выделяется количество теплоты, пропорциональное сопротивлению проводника</a:t>
                </a:r>
              </a:p>
              <a:p>
                <a:r>
                  <a:rPr lang="en-US" sz="4000" i="1" dirty="0" smtClean="0"/>
                  <a:t>                       </a:t>
                </a:r>
                <a:r>
                  <a:rPr lang="en-US" sz="4000" b="1" i="1" dirty="0" smtClean="0"/>
                  <a:t>Q</a:t>
                </a:r>
                <a:r>
                  <a:rPr lang="ru-RU" sz="4000" b="1" i="1" dirty="0" smtClean="0"/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/>
                        <a:ea typeface="Cambria Math"/>
                      </a:rPr>
                      <m:t>~ </m:t>
                    </m:r>
                    <m:r>
                      <a:rPr lang="en-US" sz="4000" b="1" i="1" smtClean="0">
                        <a:latin typeface="Cambria Math"/>
                        <a:ea typeface="Cambria Math"/>
                      </a:rPr>
                      <m:t>𝑹</m:t>
                    </m:r>
                  </m:oMath>
                </a14:m>
                <a:r>
                  <a:rPr lang="ru-RU" sz="4000" b="1" i="1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010988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015" t="-2685" b="-13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8143" y="828001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=</a:t>
                </a:r>
                <a:r>
                  <a:rPr lang="ru-RU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143" y="828001"/>
                <a:ext cx="2736304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55976" y="2987697"/>
                <a:ext cx="2605125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𝑼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ru-RU" sz="44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ru-RU" sz="4400" b="1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987697"/>
                <a:ext cx="2605125" cy="1168397"/>
              </a:xfrm>
              <a:prstGeom prst="rect">
                <a:avLst/>
              </a:prstGeom>
              <a:blipFill rotWithShape="1">
                <a:blip r:embed="rId6"/>
                <a:stretch>
                  <a:fillRect l="-9602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3699" y="420647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=</a:t>
                </a:r>
                <a:r>
                  <a:rPr lang="ru-RU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699" y="4206476"/>
                <a:ext cx="273630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4714337"/>
                <a:ext cx="9093003" cy="2125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При последовательном соединении проводников, в каждом из них выделяется количество теплоты, обратно пропорциональное сопротивлению проводника</a:t>
                </a:r>
              </a:p>
              <a:p>
                <a:r>
                  <a:rPr lang="en-US" sz="4000" i="1" dirty="0" smtClean="0"/>
                  <a:t>                       </a:t>
                </a:r>
                <a:r>
                  <a:rPr lang="en-US" sz="4000" b="1" i="1" dirty="0" smtClean="0"/>
                  <a:t>Q</a:t>
                </a:r>
                <a:r>
                  <a:rPr lang="ru-RU" sz="4000" b="1" i="1" dirty="0" smtClean="0"/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/>
                        <a:ea typeface="Cambria Math"/>
                      </a:rPr>
                      <m:t>~ </m:t>
                    </m:r>
                    <m:f>
                      <m:fPr>
                        <m:ctrlPr>
                          <a:rPr lang="ru-RU" sz="4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  <a:ea typeface="Cambria Math"/>
                          </a:rPr>
                          <m:t>𝑹</m:t>
                        </m:r>
                      </m:den>
                    </m:f>
                  </m:oMath>
                </a14:m>
                <a:endParaRPr lang="ru-RU" sz="4000" b="1" i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4337"/>
                <a:ext cx="9093003" cy="2125325"/>
              </a:xfrm>
              <a:prstGeom prst="rect">
                <a:avLst/>
              </a:prstGeom>
              <a:blipFill rotWithShape="1">
                <a:blip r:embed="rId8"/>
                <a:stretch>
                  <a:fillRect l="-1005" t="-2292" b="-3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7697"/>
            <a:ext cx="2161406" cy="172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508" y="3084642"/>
            <a:ext cx="8985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1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 тока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68" y="980728"/>
            <a:ext cx="8229600" cy="20448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Мощность электрического тока равна отношению работы тока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dirty="0"/>
              <a:t> к интервалу времени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dirty="0"/>
              <a:t>, за которое эта работа была совершена: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3068960"/>
                <a:ext cx="7344816" cy="1240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i="1" dirty="0" smtClean="0"/>
                  <a:t>P</a:t>
                </a:r>
                <a:r>
                  <a:rPr lang="en-US" sz="4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4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800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4800" b="0" i="1" dirty="0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4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latin typeface="Cambria Math"/>
                      </a:rPr>
                      <m:t>𝑅</m:t>
                    </m:r>
                    <m:r>
                      <a:rPr lang="en-US" sz="4800" b="0" i="1" dirty="0" smtClean="0">
                        <a:latin typeface="Cambria Math"/>
                      </a:rPr>
                      <m:t>=</m:t>
                    </m:r>
                    <m:r>
                      <a:rPr lang="en-US" sz="4800" b="0" i="1" dirty="0" smtClean="0">
                        <a:latin typeface="Cambria Math"/>
                      </a:rPr>
                      <m:t>𝐼𝑈</m:t>
                    </m:r>
                    <m:r>
                      <a:rPr lang="en-US" sz="4800" b="0" i="1" dirty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sz="48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b="0" i="1" dirty="0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4800" dirty="0" smtClean="0"/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8960"/>
                <a:ext cx="7344816" cy="1240340"/>
              </a:xfrm>
              <a:prstGeom prst="rect">
                <a:avLst/>
              </a:prstGeom>
              <a:blipFill rotWithShape="1">
                <a:blip r:embed="rId2"/>
                <a:stretch>
                  <a:fillRect l="-3734" b="-1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83568" y="4348516"/>
                <a:ext cx="3503953" cy="9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i="1" dirty="0"/>
                  <a:t>[</a:t>
                </a:r>
                <a:r>
                  <a:rPr lang="en-US" sz="4000" i="1" dirty="0" smtClean="0"/>
                  <a:t>P]</a:t>
                </a:r>
                <a:r>
                  <a:rPr lang="en-US" sz="4000" dirty="0" smtClean="0"/>
                  <a:t> </a:t>
                </a:r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Дж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=</a:t>
                </a:r>
                <a:r>
                  <a:rPr lang="ru-RU" sz="4000" dirty="0" smtClean="0"/>
                  <a:t> </a:t>
                </a:r>
                <a:r>
                  <a:rPr lang="ru-RU" sz="4000" i="1" dirty="0" smtClean="0"/>
                  <a:t>Вт</a:t>
                </a:r>
                <a:endParaRPr lang="ru-RU" sz="4000" i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48516"/>
                <a:ext cx="3503953" cy="978858"/>
              </a:xfrm>
              <a:prstGeom prst="rect">
                <a:avLst/>
              </a:prstGeom>
              <a:blipFill rotWithShape="1">
                <a:blip r:embed="rId3"/>
                <a:stretch>
                  <a:fillRect l="-6087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2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121"/>
            <a:ext cx="9036496" cy="811591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</a:rPr>
              <a:t>Характеристики электрического тока.</a:t>
            </a:r>
            <a:endParaRPr lang="ru-RU" sz="36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26" y="764704"/>
            <a:ext cx="9120274" cy="21210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 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 – 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скалярная физическая величина, равная отношению заряда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переносимого через поперечное сечение проводника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интервал времени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Δ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к этому интервалу времени: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http://physics.ru/courses/op25part2/content/chapter1/section/paragraph8/images/1-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6529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4248" y="3356992"/>
                <a:ext cx="2232248" cy="1690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i="1" dirty="0" smtClean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l-GR" sz="72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𝜟</m:t>
                        </m:r>
                        <m:r>
                          <a:rPr lang="en-US" sz="72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num>
                      <m:den>
                        <m:r>
                          <a:rPr lang="el-GR" sz="72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𝜟</m:t>
                        </m:r>
                        <m:r>
                          <a:rPr lang="en-US" sz="72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ru-RU" sz="7200" b="1" i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356992"/>
                <a:ext cx="2232248" cy="1690399"/>
              </a:xfrm>
              <a:prstGeom prst="rect">
                <a:avLst/>
              </a:prstGeom>
              <a:blipFill rotWithShape="1">
                <a:blip r:embed="rId3"/>
                <a:stretch>
                  <a:fillRect l="-21038" b="-20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07504" y="6027003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Если сила тока и его направление не изменяются со временем, то такой ток называется 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постоянным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0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" y="908720"/>
            <a:ext cx="5371132" cy="379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49955" y="1965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тока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1094090"/>
            <a:ext cx="349188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/>
              <a:t>          За </a:t>
            </a:r>
            <a:r>
              <a:rPr lang="ru-RU" sz="2400" b="1" dirty="0">
                <a:solidFill>
                  <a:srgbClr val="FF0066"/>
                </a:solidFill>
              </a:rPr>
              <a:t>направление электрического тока</a:t>
            </a:r>
            <a:r>
              <a:rPr lang="ru-RU" sz="2400" b="1" dirty="0"/>
              <a:t> принято направление движения положительно заряженных частиц.</a:t>
            </a:r>
          </a:p>
        </p:txBody>
      </p:sp>
    </p:spTree>
    <p:extLst>
      <p:ext uri="{BB962C8B-B14F-4D97-AF65-F5344CB8AC3E}">
        <p14:creationId xmlns:p14="http://schemas.microsoft.com/office/powerpoint/2010/main" val="31910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955" y="1965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тока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54655"/>
                  </p:ext>
                </p:extLst>
              </p:nvPr>
            </p:nvGraphicFramePr>
            <p:xfrm>
              <a:off x="179512" y="836712"/>
              <a:ext cx="8784976" cy="5699191"/>
            </p:xfrm>
            <a:graphic>
              <a:graphicData uri="http://schemas.openxmlformats.org/drawingml/2006/table">
                <a:tbl>
                  <a:tblPr/>
                  <a:tblGrid>
                    <a:gridCol w="3304947"/>
                    <a:gridCol w="5480029"/>
                  </a:tblGrid>
                  <a:tr h="5256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Название</a:t>
                          </a: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</a:rPr>
                            <a:t>    </a:t>
                          </a:r>
                          <a:endParaRPr kumimoji="0" lang="ru-RU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Сила тока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1994679">
                    <a:tc>
                      <a:txBody>
                        <a:bodyPr/>
                        <a:lstStyle/>
                        <a:p>
                          <a:pPr marL="176213" marR="0" lvl="0" indent="-176213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Определение</a:t>
                          </a:r>
                        </a:p>
                      </a:txBody>
                      <a:tcPr marT="45714" marB="45714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Физическая величина, показывающая, какой заряд переносится через поперечное сечение проводника за единицу времени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</a:tr>
                  <a:tr h="9429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Связь с другими величинами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</a:rPr>
                            <a:t>I=</a:t>
                          </a:r>
                          <a:r>
                            <a:rPr lang="ru-RU" sz="36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3600" b="1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𝜟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l-GR" sz="3600" b="1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𝜟</m:t>
                                  </m:r>
                                  <m:r>
                                    <a:rPr lang="en-US" sz="3600" b="1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endParaRPr lang="ru-RU" sz="3600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</a:tr>
                  <a:tr h="942911">
                    <a:tc>
                      <a:txBody>
                        <a:bodyPr/>
                        <a:lstStyle/>
                        <a:p>
                          <a:pPr marL="176213" marR="0" lvl="0" indent="-176213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Единицы измерения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[ </a:t>
                          </a:r>
                          <a:r>
                            <a:rPr kumimoji="0" lang="en-US" sz="36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I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 ] = 1 </a:t>
                          </a:r>
                          <a:r>
                            <a:rPr kumimoji="0" lang="ru-RU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А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</a:tr>
                  <a:tr h="12930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+mj-lt"/>
                            </a:rPr>
                            <a:t>Прибор, измеряющий силу тока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T="45714" marB="45714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Амперметр, включается последовательно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 с участком цепи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54655"/>
                  </p:ext>
                </p:extLst>
              </p:nvPr>
            </p:nvGraphicFramePr>
            <p:xfrm>
              <a:off x="179512" y="836712"/>
              <a:ext cx="8784976" cy="5699191"/>
            </p:xfrm>
            <a:graphic>
              <a:graphicData uri="http://schemas.openxmlformats.org/drawingml/2006/table">
                <a:tbl>
                  <a:tblPr/>
                  <a:tblGrid>
                    <a:gridCol w="3304947"/>
                    <a:gridCol w="5480029"/>
                  </a:tblGrid>
                  <a:tr h="52560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Название</a:t>
                          </a:r>
                          <a:r>
                            <a:rPr kumimoji="0" lang="ru-RU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</a:rPr>
                            <a:t>    </a:t>
                          </a:r>
                          <a:endParaRPr kumimoji="0" lang="ru-RU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Сила тока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1994679">
                    <a:tc>
                      <a:txBody>
                        <a:bodyPr/>
                        <a:lstStyle/>
                        <a:p>
                          <a:pPr marL="176213" marR="0" lvl="0" indent="-176213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Определение</a:t>
                          </a:r>
                        </a:p>
                      </a:txBody>
                      <a:tcPr marT="45714" marB="45714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Физическая величина, показывающая, какой заряд переносится через поперечное сечение проводника за единицу времени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</a:tr>
                  <a:tr h="9429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Связь с другими величинами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0556" t="-270968" b="-249677"/>
                          </a:stretch>
                        </a:blipFill>
                      </a:tcPr>
                    </a:tc>
                  </a:tr>
                  <a:tr h="942911">
                    <a:tc>
                      <a:txBody>
                        <a:bodyPr/>
                        <a:lstStyle/>
                        <a:p>
                          <a:pPr marL="176213" marR="0" lvl="0" indent="-176213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Единицы измерения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[ </a:t>
                          </a:r>
                          <a:r>
                            <a:rPr kumimoji="0" lang="en-US" sz="36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I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 ] = 1 </a:t>
                          </a:r>
                          <a:r>
                            <a:rPr kumimoji="0" lang="ru-RU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А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</a:tr>
                  <a:tr h="12930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+mj-lt"/>
                            </a:rPr>
                            <a:t>Прибор, измеряющий силу тока</a:t>
                          </a:r>
                          <a:endParaRPr kumimoji="0" lang="ru-RU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T="45714" marB="45714" anchor="ctr" anchorCtr="1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Амперметр, включается последовательно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latin typeface="+mj-lt"/>
                            </a:rPr>
                            <a:t> с участком цепи</a:t>
                          </a:r>
                        </a:p>
                      </a:txBody>
                      <a:tcPr marT="45714" marB="45714" horzOverflow="overflow">
                        <a:lnL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74" name="Picture 2" descr="10. Сила тока Решение на пятёрке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81" y="5517232"/>
            <a:ext cx="1799274" cy="7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-152400"/>
            <a:ext cx="4005263" cy="1143000"/>
          </a:xfrm>
        </p:spPr>
        <p:txBody>
          <a:bodyPr lIns="92075" tIns="46037" rIns="92075" bIns="46037"/>
          <a:lstStyle/>
          <a:p>
            <a:pPr eaLnBrk="1" hangingPunct="1"/>
            <a:r>
              <a:rPr lang="ru-RU" smtClean="0"/>
              <a:t>Амперметр</a:t>
            </a:r>
          </a:p>
        </p:txBody>
      </p:sp>
      <p:pic>
        <p:nvPicPr>
          <p:cNvPr id="6147" name="Picture 3" descr="Безимени-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3025775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05200" y="838200"/>
            <a:ext cx="5419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>
                <a:latin typeface="Tahoma" pitchFamily="34" charset="0"/>
                <a:cs typeface="Arial" charset="0"/>
              </a:rPr>
              <a:t>включают последовательно с тем элементом цепи, в котором значение тока измеряется.</a:t>
            </a:r>
          </a:p>
        </p:txBody>
      </p:sp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4022725" y="1870075"/>
            <a:ext cx="3673475" cy="2819400"/>
            <a:chOff x="1292" y="1933"/>
            <a:chExt cx="2314" cy="1776"/>
          </a:xfrm>
        </p:grpSpPr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92" y="2160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1882" y="211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1882" y="2069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Line 11"/>
            <p:cNvSpPr>
              <a:spLocks noChangeShapeType="1"/>
            </p:cNvSpPr>
            <p:nvPr/>
          </p:nvSpPr>
          <p:spPr bwMode="auto">
            <a:xfrm>
              <a:off x="1973" y="1933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Line 12"/>
            <p:cNvSpPr>
              <a:spLocks noChangeShapeType="1"/>
            </p:cNvSpPr>
            <p:nvPr/>
          </p:nvSpPr>
          <p:spPr bwMode="auto">
            <a:xfrm>
              <a:off x="1973" y="2160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13"/>
            <p:cNvSpPr>
              <a:spLocks noChangeShapeType="1"/>
            </p:cNvSpPr>
            <p:nvPr/>
          </p:nvSpPr>
          <p:spPr bwMode="auto">
            <a:xfrm flipV="1">
              <a:off x="2626" y="2024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14"/>
            <p:cNvSpPr>
              <a:spLocks noChangeShapeType="1"/>
            </p:cNvSpPr>
            <p:nvPr/>
          </p:nvSpPr>
          <p:spPr bwMode="auto">
            <a:xfrm>
              <a:off x="1292" y="2160"/>
              <a:ext cx="0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15"/>
            <p:cNvSpPr>
              <a:spLocks noChangeShapeType="1"/>
            </p:cNvSpPr>
            <p:nvPr/>
          </p:nvSpPr>
          <p:spPr bwMode="auto">
            <a:xfrm>
              <a:off x="1292" y="2931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Rectangle 16"/>
            <p:cNvSpPr>
              <a:spLocks noChangeArrowheads="1"/>
            </p:cNvSpPr>
            <p:nvPr/>
          </p:nvSpPr>
          <p:spPr bwMode="auto">
            <a:xfrm>
              <a:off x="1791" y="2840"/>
              <a:ext cx="409" cy="13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6170" name="Line 17"/>
            <p:cNvSpPr>
              <a:spLocks noChangeShapeType="1"/>
            </p:cNvSpPr>
            <p:nvPr/>
          </p:nvSpPr>
          <p:spPr bwMode="auto">
            <a:xfrm>
              <a:off x="2245" y="288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Line 18"/>
            <p:cNvSpPr>
              <a:spLocks noChangeShapeType="1"/>
            </p:cNvSpPr>
            <p:nvPr/>
          </p:nvSpPr>
          <p:spPr bwMode="auto">
            <a:xfrm>
              <a:off x="2200" y="2931"/>
              <a:ext cx="14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19"/>
            <p:cNvSpPr>
              <a:spLocks noChangeShapeType="1"/>
            </p:cNvSpPr>
            <p:nvPr/>
          </p:nvSpPr>
          <p:spPr bwMode="auto">
            <a:xfrm>
              <a:off x="2835" y="2160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Line 20"/>
            <p:cNvSpPr>
              <a:spLocks noChangeShapeType="1"/>
            </p:cNvSpPr>
            <p:nvPr/>
          </p:nvSpPr>
          <p:spPr bwMode="auto">
            <a:xfrm>
              <a:off x="3606" y="2160"/>
              <a:ext cx="0" cy="7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6174" name="AutoShape 21"/>
            <p:cNvCxnSpPr>
              <a:cxnSpLocks noChangeShapeType="1"/>
            </p:cNvCxnSpPr>
            <p:nvPr/>
          </p:nvCxnSpPr>
          <p:spPr bwMode="auto">
            <a:xfrm>
              <a:off x="1836" y="3709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75" name="Line 22"/>
            <p:cNvSpPr>
              <a:spLocks noChangeShapeType="1"/>
            </p:cNvSpPr>
            <p:nvPr/>
          </p:nvSpPr>
          <p:spPr bwMode="auto">
            <a:xfrm>
              <a:off x="2472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Line 23"/>
            <p:cNvSpPr>
              <a:spLocks noChangeShapeType="1"/>
            </p:cNvSpPr>
            <p:nvPr/>
          </p:nvSpPr>
          <p:spPr bwMode="auto">
            <a:xfrm>
              <a:off x="1610" y="3412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Line 24"/>
            <p:cNvSpPr>
              <a:spLocks noChangeShapeType="1"/>
            </p:cNvSpPr>
            <p:nvPr/>
          </p:nvSpPr>
          <p:spPr bwMode="auto">
            <a:xfrm>
              <a:off x="1610" y="2931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Oval 25"/>
            <p:cNvSpPr>
              <a:spLocks noChangeArrowheads="1"/>
            </p:cNvSpPr>
            <p:nvPr/>
          </p:nvSpPr>
          <p:spPr bwMode="auto">
            <a:xfrm>
              <a:off x="1882" y="3249"/>
              <a:ext cx="317" cy="31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ahoma" pitchFamily="34" charset="0"/>
                  <a:cs typeface="Arial" charset="0"/>
                </a:rPr>
                <a:t>V</a:t>
              </a:r>
              <a:endParaRPr lang="ru-RU" sz="28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79" name="Oval 26"/>
            <p:cNvSpPr>
              <a:spLocks noChangeArrowheads="1"/>
            </p:cNvSpPr>
            <p:nvPr/>
          </p:nvSpPr>
          <p:spPr bwMode="auto">
            <a:xfrm>
              <a:off x="2925" y="2795"/>
              <a:ext cx="317" cy="31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Tahoma" pitchFamily="34" charset="0"/>
                  <a:cs typeface="Arial" charset="0"/>
                </a:rPr>
                <a:t>A</a:t>
              </a:r>
              <a:endParaRPr lang="ru-RU" sz="28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4467225" y="1600200"/>
            <a:ext cx="1104900" cy="690563"/>
            <a:chOff x="2616" y="1536"/>
            <a:chExt cx="696" cy="435"/>
          </a:xfrm>
        </p:grpSpPr>
        <p:sp>
          <p:nvSpPr>
            <p:cNvPr id="6159" name="Text Box 29"/>
            <p:cNvSpPr txBox="1">
              <a:spLocks noChangeArrowheads="1"/>
            </p:cNvSpPr>
            <p:nvPr/>
          </p:nvSpPr>
          <p:spPr bwMode="auto">
            <a:xfrm>
              <a:off x="2616" y="1536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6160" name="Text Box 30"/>
            <p:cNvSpPr txBox="1">
              <a:spLocks noChangeArrowheads="1"/>
            </p:cNvSpPr>
            <p:nvPr/>
          </p:nvSpPr>
          <p:spPr bwMode="auto">
            <a:xfrm>
              <a:off x="3012" y="1644"/>
              <a:ext cx="3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1301" name="Group 37"/>
          <p:cNvGrpSpPr>
            <a:grpSpLocks/>
          </p:cNvGrpSpPr>
          <p:nvPr/>
        </p:nvGrpSpPr>
        <p:grpSpPr bwMode="auto">
          <a:xfrm>
            <a:off x="6257925" y="2867025"/>
            <a:ext cx="1295400" cy="671513"/>
            <a:chOff x="3744" y="2334"/>
            <a:chExt cx="816" cy="423"/>
          </a:xfrm>
        </p:grpSpPr>
        <p:sp>
          <p:nvSpPr>
            <p:cNvPr id="6157" name="Text Box 34"/>
            <p:cNvSpPr txBox="1">
              <a:spLocks noChangeArrowheads="1"/>
            </p:cNvSpPr>
            <p:nvPr/>
          </p:nvSpPr>
          <p:spPr bwMode="auto">
            <a:xfrm>
              <a:off x="3744" y="2334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6158" name="Text Box 35"/>
            <p:cNvSpPr txBox="1">
              <a:spLocks noChangeArrowheads="1"/>
            </p:cNvSpPr>
            <p:nvPr/>
          </p:nvSpPr>
          <p:spPr bwMode="auto">
            <a:xfrm>
              <a:off x="4260" y="2430"/>
              <a:ext cx="3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228600" y="46482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Соблюдай полярность включения приборов!</a:t>
            </a:r>
          </a:p>
        </p:txBody>
      </p:sp>
      <p:grpSp>
        <p:nvGrpSpPr>
          <p:cNvPr id="11303" name="Group 39"/>
          <p:cNvGrpSpPr>
            <a:grpSpLocks/>
          </p:cNvGrpSpPr>
          <p:nvPr/>
        </p:nvGrpSpPr>
        <p:grpSpPr bwMode="auto">
          <a:xfrm>
            <a:off x="4610100" y="3638550"/>
            <a:ext cx="1295400" cy="671513"/>
            <a:chOff x="3744" y="2334"/>
            <a:chExt cx="816" cy="423"/>
          </a:xfrm>
        </p:grpSpPr>
        <p:sp>
          <p:nvSpPr>
            <p:cNvPr id="6155" name="Text Box 40"/>
            <p:cNvSpPr txBox="1">
              <a:spLocks noChangeArrowheads="1"/>
            </p:cNvSpPr>
            <p:nvPr/>
          </p:nvSpPr>
          <p:spPr bwMode="auto">
            <a:xfrm>
              <a:off x="3744" y="2334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FF"/>
                  </a:solidFill>
                </a:rPr>
                <a:t>_</a:t>
              </a:r>
            </a:p>
          </p:txBody>
        </p:sp>
        <p:sp>
          <p:nvSpPr>
            <p:cNvPr id="6156" name="Text Box 41"/>
            <p:cNvSpPr txBox="1">
              <a:spLocks noChangeArrowheads="1"/>
            </p:cNvSpPr>
            <p:nvPr/>
          </p:nvSpPr>
          <p:spPr bwMode="auto">
            <a:xfrm>
              <a:off x="4260" y="2430"/>
              <a:ext cx="3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11307" name="AutoShape 43"/>
          <p:cNvSpPr>
            <a:spLocks/>
          </p:cNvSpPr>
          <p:nvPr/>
        </p:nvSpPr>
        <p:spPr bwMode="auto">
          <a:xfrm flipH="1">
            <a:off x="304800" y="5400675"/>
            <a:ext cx="8458200" cy="990600"/>
          </a:xfrm>
          <a:prstGeom prst="borderCallout3">
            <a:avLst>
              <a:gd name="adj1" fmla="val 11537"/>
              <a:gd name="adj2" fmla="val 100898"/>
              <a:gd name="adj3" fmla="val 11537"/>
              <a:gd name="adj4" fmla="val 102250"/>
              <a:gd name="adj5" fmla="val -139745"/>
              <a:gd name="adj6" fmla="val 102250"/>
              <a:gd name="adj7" fmla="val -398560"/>
              <a:gd name="adj8" fmla="val 75333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0000"/>
                </a:solidFill>
              </a:rPr>
              <a:t>ЗАПОМНИ!</a:t>
            </a:r>
            <a:r>
              <a:rPr lang="ru-RU" sz="2000"/>
              <a:t> Амперметр надо включать в электрическую цепь, так, чтобы ток, значение которого необходимо измерить, был не больше максимально допустимого.</a:t>
            </a:r>
          </a:p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270812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/>
      <p:bldP spid="113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342154"/>
              </p:ext>
            </p:extLst>
          </p:nvPr>
        </p:nvGraphicFramePr>
        <p:xfrm>
          <a:off x="9684568" y="944562"/>
          <a:ext cx="2195512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Формула" r:id="rId3" imgW="622080" imgH="1041120" progId="Equation.3">
                  <p:embed/>
                </p:oleObj>
              </mc:Choice>
              <mc:Fallback>
                <p:oleObj name="Формула" r:id="rId3" imgW="62208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4568" y="944562"/>
                        <a:ext cx="2195512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86819"/>
              </p:ext>
            </p:extLst>
          </p:nvPr>
        </p:nvGraphicFramePr>
        <p:xfrm>
          <a:off x="9252520" y="5085184"/>
          <a:ext cx="28527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Формула" r:id="rId5" imgW="660240" imgH="228600" progId="Equation.3">
                  <p:embed/>
                </p:oleObj>
              </mc:Choice>
              <mc:Fallback>
                <p:oleObj name="Формула" r:id="rId5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2520" y="5085184"/>
                        <a:ext cx="28527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348038" y="1268413"/>
            <a:ext cx="431800" cy="216058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755650" y="1268413"/>
            <a:ext cx="431800" cy="2160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rc 6"/>
          <p:cNvSpPr>
            <a:spLocks/>
          </p:cNvSpPr>
          <p:nvPr/>
        </p:nvSpPr>
        <p:spPr bwMode="auto">
          <a:xfrm rot="5400000">
            <a:off x="2595563" y="2236788"/>
            <a:ext cx="2152650" cy="215900"/>
          </a:xfrm>
          <a:custGeom>
            <a:avLst/>
            <a:gdLst>
              <a:gd name="G0" fmla="+- 21491 0 0"/>
              <a:gd name="G1" fmla="+- 21600 0 0"/>
              <a:gd name="G2" fmla="+- 21600 0 0"/>
              <a:gd name="T0" fmla="*/ 0 w 43025"/>
              <a:gd name="T1" fmla="*/ 19436 h 21600"/>
              <a:gd name="T2" fmla="*/ 43025 w 43025"/>
              <a:gd name="T3" fmla="*/ 19914 h 21600"/>
              <a:gd name="T4" fmla="*/ 21491 w 430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25" h="21600" fill="none" extrusionOk="0">
                <a:moveTo>
                  <a:pt x="-1" y="19435"/>
                </a:moveTo>
                <a:cubicBezTo>
                  <a:pt x="1110" y="8400"/>
                  <a:pt x="10399" y="-1"/>
                  <a:pt x="21491" y="0"/>
                </a:cubicBezTo>
                <a:cubicBezTo>
                  <a:pt x="32766" y="0"/>
                  <a:pt x="42144" y="8672"/>
                  <a:pt x="43025" y="19913"/>
                </a:cubicBezTo>
              </a:path>
              <a:path w="43025" h="21600" stroke="0" extrusionOk="0">
                <a:moveTo>
                  <a:pt x="-1" y="19435"/>
                </a:moveTo>
                <a:cubicBezTo>
                  <a:pt x="1110" y="8400"/>
                  <a:pt x="10399" y="-1"/>
                  <a:pt x="21491" y="0"/>
                </a:cubicBezTo>
                <a:cubicBezTo>
                  <a:pt x="32766" y="0"/>
                  <a:pt x="42144" y="8672"/>
                  <a:pt x="43025" y="19913"/>
                </a:cubicBezTo>
                <a:lnTo>
                  <a:pt x="2149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356100" y="1268413"/>
            <a:ext cx="431800" cy="216058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rc 8"/>
          <p:cNvSpPr>
            <a:spLocks/>
          </p:cNvSpPr>
          <p:nvPr/>
        </p:nvSpPr>
        <p:spPr bwMode="auto">
          <a:xfrm rot="5400000">
            <a:off x="3603625" y="2236788"/>
            <a:ext cx="2152650" cy="215900"/>
          </a:xfrm>
          <a:custGeom>
            <a:avLst/>
            <a:gdLst>
              <a:gd name="G0" fmla="+- 21491 0 0"/>
              <a:gd name="G1" fmla="+- 21600 0 0"/>
              <a:gd name="G2" fmla="+- 21600 0 0"/>
              <a:gd name="T0" fmla="*/ 0 w 43025"/>
              <a:gd name="T1" fmla="*/ 19436 h 21600"/>
              <a:gd name="T2" fmla="*/ 43025 w 43025"/>
              <a:gd name="T3" fmla="*/ 19914 h 21600"/>
              <a:gd name="T4" fmla="*/ 21491 w 430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25" h="21600" fill="none" extrusionOk="0">
                <a:moveTo>
                  <a:pt x="-1" y="19435"/>
                </a:moveTo>
                <a:cubicBezTo>
                  <a:pt x="1110" y="8400"/>
                  <a:pt x="10399" y="-1"/>
                  <a:pt x="21491" y="0"/>
                </a:cubicBezTo>
                <a:cubicBezTo>
                  <a:pt x="32766" y="0"/>
                  <a:pt x="42144" y="8672"/>
                  <a:pt x="43025" y="19913"/>
                </a:cubicBezTo>
              </a:path>
              <a:path w="43025" h="21600" stroke="0" extrusionOk="0">
                <a:moveTo>
                  <a:pt x="-1" y="19435"/>
                </a:moveTo>
                <a:cubicBezTo>
                  <a:pt x="1110" y="8400"/>
                  <a:pt x="10399" y="-1"/>
                  <a:pt x="21491" y="0"/>
                </a:cubicBezTo>
                <a:cubicBezTo>
                  <a:pt x="32766" y="0"/>
                  <a:pt x="42144" y="8672"/>
                  <a:pt x="43025" y="19913"/>
                </a:cubicBezTo>
                <a:lnTo>
                  <a:pt x="2149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900113" y="1268413"/>
            <a:ext cx="3671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971550" y="3429000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48038" y="1484313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S</a:t>
            </a:r>
            <a:endParaRPr lang="ru-RU" sz="2800" b="1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971550" y="34290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563938" y="34290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971550" y="4076700"/>
            <a:ext cx="2592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1908175" y="3500438"/>
          <a:ext cx="8540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Формула" r:id="rId7" imgW="266400" imgH="177480" progId="Equation.3">
                  <p:embed/>
                </p:oleObj>
              </mc:Choice>
              <mc:Fallback>
                <p:oleObj name="Формула" r:id="rId7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00438"/>
                        <a:ext cx="854075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2268538" y="1628775"/>
            <a:ext cx="431800" cy="144463"/>
            <a:chOff x="884" y="3158"/>
            <a:chExt cx="272" cy="91"/>
          </a:xfrm>
        </p:grpSpPr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1835150" y="1844675"/>
            <a:ext cx="431800" cy="144463"/>
            <a:chOff x="884" y="3158"/>
            <a:chExt cx="272" cy="91"/>
          </a:xfrm>
        </p:grpSpPr>
        <p:sp>
          <p:nvSpPr>
            <p:cNvPr id="10264" name="Oval 24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2484438" y="2133600"/>
            <a:ext cx="431800" cy="144463"/>
            <a:chOff x="884" y="3158"/>
            <a:chExt cx="272" cy="91"/>
          </a:xfrm>
        </p:grpSpPr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1547813" y="2205038"/>
            <a:ext cx="431800" cy="144462"/>
            <a:chOff x="884" y="3158"/>
            <a:chExt cx="272" cy="91"/>
          </a:xfrm>
        </p:grpSpPr>
        <p:sp>
          <p:nvSpPr>
            <p:cNvPr id="10270" name="Oval 30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1331913" y="1484313"/>
            <a:ext cx="431800" cy="144462"/>
            <a:chOff x="884" y="3158"/>
            <a:chExt cx="272" cy="91"/>
          </a:xfrm>
        </p:grpSpPr>
        <p:sp>
          <p:nvSpPr>
            <p:cNvPr id="10273" name="Oval 33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1979613" y="2781300"/>
            <a:ext cx="431800" cy="144463"/>
            <a:chOff x="884" y="3158"/>
            <a:chExt cx="272" cy="91"/>
          </a:xfrm>
        </p:grpSpPr>
        <p:sp>
          <p:nvSpPr>
            <p:cNvPr id="10276" name="Oval 36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2843213" y="2420938"/>
            <a:ext cx="431800" cy="144462"/>
            <a:chOff x="884" y="3158"/>
            <a:chExt cx="272" cy="91"/>
          </a:xfrm>
        </p:grpSpPr>
        <p:sp>
          <p:nvSpPr>
            <p:cNvPr id="10279" name="Oval 39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81" name="Group 41"/>
          <p:cNvGrpSpPr>
            <a:grpSpLocks/>
          </p:cNvGrpSpPr>
          <p:nvPr/>
        </p:nvGrpSpPr>
        <p:grpSpPr bwMode="auto">
          <a:xfrm>
            <a:off x="1403350" y="3141663"/>
            <a:ext cx="431800" cy="144462"/>
            <a:chOff x="884" y="3158"/>
            <a:chExt cx="272" cy="91"/>
          </a:xfrm>
        </p:grpSpPr>
        <p:sp>
          <p:nvSpPr>
            <p:cNvPr id="10282" name="Oval 42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2627313" y="2924175"/>
            <a:ext cx="431800" cy="144463"/>
            <a:chOff x="884" y="3158"/>
            <a:chExt cx="272" cy="91"/>
          </a:xfrm>
        </p:grpSpPr>
        <p:sp>
          <p:nvSpPr>
            <p:cNvPr id="10285" name="Oval 45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91" name="Group 51"/>
          <p:cNvGrpSpPr>
            <a:grpSpLocks/>
          </p:cNvGrpSpPr>
          <p:nvPr/>
        </p:nvGrpSpPr>
        <p:grpSpPr bwMode="auto">
          <a:xfrm>
            <a:off x="3779838" y="3068638"/>
            <a:ext cx="431800" cy="144462"/>
            <a:chOff x="884" y="3158"/>
            <a:chExt cx="272" cy="91"/>
          </a:xfrm>
        </p:grpSpPr>
        <p:sp>
          <p:nvSpPr>
            <p:cNvPr id="10292" name="Oval 52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94" name="Group 54"/>
          <p:cNvGrpSpPr>
            <a:grpSpLocks/>
          </p:cNvGrpSpPr>
          <p:nvPr/>
        </p:nvGrpSpPr>
        <p:grpSpPr bwMode="auto">
          <a:xfrm>
            <a:off x="3563938" y="2133600"/>
            <a:ext cx="431800" cy="144463"/>
            <a:chOff x="884" y="3158"/>
            <a:chExt cx="272" cy="91"/>
          </a:xfrm>
        </p:grpSpPr>
        <p:sp>
          <p:nvSpPr>
            <p:cNvPr id="10295" name="Oval 55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97" name="Group 57"/>
          <p:cNvGrpSpPr>
            <a:grpSpLocks/>
          </p:cNvGrpSpPr>
          <p:nvPr/>
        </p:nvGrpSpPr>
        <p:grpSpPr bwMode="auto">
          <a:xfrm>
            <a:off x="3924300" y="1412875"/>
            <a:ext cx="431800" cy="144463"/>
            <a:chOff x="884" y="3158"/>
            <a:chExt cx="272" cy="91"/>
          </a:xfrm>
        </p:grpSpPr>
        <p:sp>
          <p:nvSpPr>
            <p:cNvPr id="10298" name="Oval 58"/>
            <p:cNvSpPr>
              <a:spLocks noChangeArrowheads="1"/>
            </p:cNvSpPr>
            <p:nvPr/>
          </p:nvSpPr>
          <p:spPr bwMode="auto">
            <a:xfrm>
              <a:off x="884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Line 59"/>
            <p:cNvSpPr>
              <a:spLocks noChangeShapeType="1"/>
            </p:cNvSpPr>
            <p:nvPr/>
          </p:nvSpPr>
          <p:spPr bwMode="auto">
            <a:xfrm>
              <a:off x="930" y="3203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3059113" y="0"/>
            <a:ext cx="27703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Сила тока</a:t>
            </a:r>
          </a:p>
        </p:txBody>
      </p:sp>
      <p:sp>
        <p:nvSpPr>
          <p:cNvPr id="10301" name="AutoShape 6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101013" y="6381750"/>
            <a:ext cx="912812" cy="331788"/>
          </a:xfrm>
          <a:prstGeom prst="irregularSeal1">
            <a:avLst/>
          </a:prstGeom>
          <a:gradFill rotWithShape="1">
            <a:gsLst>
              <a:gs pos="0">
                <a:srgbClr val="A1A1FF">
                  <a:gamma/>
                  <a:tint val="0"/>
                  <a:invGamma/>
                </a:srgbClr>
              </a:gs>
              <a:gs pos="100000">
                <a:srgbClr val="A1A1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65932" y="707886"/>
                <a:ext cx="2880320" cy="1159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i="1" dirty="0" smtClean="0"/>
                  <a:t>I =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num>
                      <m:den>
                        <m:r>
                          <a:rPr lang="en-US" sz="4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932" y="707886"/>
                <a:ext cx="2880320" cy="1159741"/>
              </a:xfrm>
              <a:prstGeom prst="rect">
                <a:avLst/>
              </a:prstGeom>
              <a:blipFill rotWithShape="1">
                <a:blip r:embed="rId10"/>
                <a:stretch>
                  <a:fillRect l="-9514" b="-1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47691" y="2005439"/>
                <a:ext cx="37444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i="1" dirty="0" smtClean="0"/>
                  <a:t>N</a:t>
                </a:r>
                <a:endParaRPr lang="ru-RU" sz="48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691" y="2005439"/>
                <a:ext cx="3744416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60183" y="2853531"/>
            <a:ext cx="3313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N = n V </a:t>
            </a:r>
            <a:endParaRPr lang="ru-RU" sz="4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27475" y="3805664"/>
                <a:ext cx="33131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i="1" dirty="0" smtClean="0"/>
                  <a:t> V= S</a:t>
                </a:r>
                <a:r>
                  <a:rPr lang="el-GR" sz="4800" i="1" dirty="0" smtClean="0"/>
                  <a:t>υ</a:t>
                </a:r>
                <a14:m>
                  <m:oMath xmlns:m="http://schemas.openxmlformats.org/officeDocument/2006/math">
                    <m:r>
                      <a:rPr lang="el-GR" sz="4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ru-RU" sz="4800" i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475" y="3805664"/>
                <a:ext cx="3313113" cy="830997"/>
              </a:xfrm>
              <a:prstGeom prst="rect">
                <a:avLst/>
              </a:prstGeom>
              <a:blipFill rotWithShape="1">
                <a:blip r:embed="rId12"/>
                <a:stretch>
                  <a:fillRect l="-3676" t="-16058" b="-37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59182" y="5013176"/>
                <a:ext cx="50969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𝒒</m:t>
                        </m:r>
                      </m:e>
                      <m:sub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6000" b="1" i="1" dirty="0" smtClean="0">
                    <a:solidFill>
                      <a:srgbClr val="C00000"/>
                    </a:solidFill>
                  </a:rPr>
                  <a:t>nS</a:t>
                </a:r>
                <a:r>
                  <a:rPr lang="el-GR" sz="6000" b="1" i="1" dirty="0" smtClean="0">
                    <a:solidFill>
                      <a:srgbClr val="C00000"/>
                    </a:solidFill>
                  </a:rPr>
                  <a:t>υ</a:t>
                </a:r>
                <a:endParaRPr lang="ru-RU" sz="6000" b="1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2" y="5013176"/>
                <a:ext cx="5096993" cy="1015663"/>
              </a:xfrm>
              <a:prstGeom prst="rect">
                <a:avLst/>
              </a:prstGeom>
              <a:blipFill rotWithShape="1">
                <a:blip r:embed="rId13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3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1217</Words>
  <Application>Microsoft Office PowerPoint</Application>
  <PresentationFormat>Экран (4:3)</PresentationFormat>
  <Paragraphs>249</Paragraphs>
  <Slides>47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Тема Office</vt:lpstr>
      <vt:lpstr>Формула</vt:lpstr>
      <vt:lpstr>Электрический ток. Условия, необходимые для его существования.</vt:lpstr>
      <vt:lpstr>Электрический ток.</vt:lpstr>
      <vt:lpstr>Электрический ток- направленное движение заряженных частиц</vt:lpstr>
      <vt:lpstr>Условия существования электрического тока: </vt:lpstr>
      <vt:lpstr>Характеристики электрического тока.</vt:lpstr>
      <vt:lpstr>Направление тока</vt:lpstr>
      <vt:lpstr>Сила тока</vt:lpstr>
      <vt:lpstr>Амперметр</vt:lpstr>
      <vt:lpstr>Презентация PowerPoint</vt:lpstr>
      <vt:lpstr>Напряжение</vt:lpstr>
      <vt:lpstr>Презентация PowerPoint</vt:lpstr>
      <vt:lpstr>Сопротивление</vt:lpstr>
      <vt:lpstr>Презентация PowerPoint</vt:lpstr>
      <vt:lpstr>Презентация PowerPoint</vt:lpstr>
      <vt:lpstr>Ампер Андре-Мари</vt:lpstr>
      <vt:lpstr>Эталон 1 Ампер</vt:lpstr>
      <vt:lpstr>Электрический ток.</vt:lpstr>
      <vt:lpstr>Источники тока</vt:lpstr>
      <vt:lpstr>Источники тока</vt:lpstr>
      <vt:lpstr>Природа сторонних сил</vt:lpstr>
      <vt:lpstr>Сторонние силы</vt:lpstr>
      <vt:lpstr>ЭДС</vt:lpstr>
      <vt:lpstr>ЭДС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 Ома для полной цепи</vt:lpstr>
      <vt:lpstr>Презентация PowerPoint</vt:lpstr>
      <vt:lpstr>Презентация PowerPoint</vt:lpstr>
      <vt:lpstr>Презентация PowerPoint</vt:lpstr>
      <vt:lpstr>Последовательное соединение</vt:lpstr>
      <vt:lpstr>n – одинаковых проводников</vt:lpstr>
      <vt:lpstr>Параллельное соединение</vt:lpstr>
      <vt:lpstr>Вычислить общее сопротивление, если сопротивление каждого резистора 30 Ом</vt:lpstr>
      <vt:lpstr>Презентация PowerPoint</vt:lpstr>
      <vt:lpstr>Презентация PowerPoint</vt:lpstr>
      <vt:lpstr>Презентация PowerPoint</vt:lpstr>
      <vt:lpstr>Презентация PowerPoint</vt:lpstr>
      <vt:lpstr> Работа и мощность тока</vt:lpstr>
      <vt:lpstr>Почему нагревается проводник по которому течет ток</vt:lpstr>
      <vt:lpstr>Закон Джоуля–Ленца</vt:lpstr>
      <vt:lpstr>Презентация PowerPoint</vt:lpstr>
      <vt:lpstr> Мощность тока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Электрический ток. Условия, необходимые для его существования.</dc:title>
  <dc:creator>Mama</dc:creator>
  <cp:lastModifiedBy>112</cp:lastModifiedBy>
  <cp:revision>110</cp:revision>
  <dcterms:created xsi:type="dcterms:W3CDTF">2015-03-29T18:25:02Z</dcterms:created>
  <dcterms:modified xsi:type="dcterms:W3CDTF">2021-12-06T10:40:12Z</dcterms:modified>
</cp:coreProperties>
</file>